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61" r:id="rId3"/>
    <p:sldId id="282" r:id="rId4"/>
    <p:sldId id="284" r:id="rId5"/>
    <p:sldId id="260" r:id="rId6"/>
    <p:sldId id="300" r:id="rId7"/>
    <p:sldId id="286" r:id="rId8"/>
    <p:sldId id="292" r:id="rId9"/>
    <p:sldId id="288" r:id="rId10"/>
    <p:sldId id="259" r:id="rId11"/>
    <p:sldId id="290" r:id="rId12"/>
    <p:sldId id="256" r:id="rId13"/>
    <p:sldId id="293" r:id="rId14"/>
    <p:sldId id="294" r:id="rId15"/>
    <p:sldId id="295" r:id="rId16"/>
    <p:sldId id="296" r:id="rId17"/>
    <p:sldId id="297" r:id="rId18"/>
    <p:sldId id="270" r:id="rId19"/>
    <p:sldId id="298" r:id="rId20"/>
    <p:sldId id="299" r:id="rId21"/>
    <p:sldId id="301" r:id="rId22"/>
    <p:sldId id="281" r:id="rId23"/>
    <p:sldId id="263" r:id="rId24"/>
    <p:sldId id="265"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guide id="3" pos="7488" userDrawn="1">
          <p15:clr>
            <a:srgbClr val="A4A3A4"/>
          </p15:clr>
        </p15:guide>
        <p15:guide id="4" pos="192" userDrawn="1">
          <p15:clr>
            <a:srgbClr val="A4A3A4"/>
          </p15:clr>
        </p15:guide>
        <p15:guide id="5" orient="horz" pos="168" userDrawn="1">
          <p15:clr>
            <a:srgbClr val="A4A3A4"/>
          </p15:clr>
        </p15:guide>
        <p15:guide id="6" orient="horz" pos="4032" userDrawn="1">
          <p15:clr>
            <a:srgbClr val="A4A3A4"/>
          </p15:clr>
        </p15:guide>
        <p15:guide id="7" orient="horz" pos="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D8E"/>
    <a:srgbClr val="F65437"/>
    <a:srgbClr val="7F7F7F"/>
    <a:srgbClr val="A6A6A6"/>
    <a:srgbClr val="BFBFBF"/>
    <a:srgbClr val="F874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291" autoAdjust="0"/>
  </p:normalViewPr>
  <p:slideViewPr>
    <p:cSldViewPr snapToGrid="0" showGuides="1">
      <p:cViewPr varScale="1">
        <p:scale>
          <a:sx n="68" d="100"/>
          <a:sy n="68" d="100"/>
        </p:scale>
        <p:origin x="858" y="72"/>
      </p:cViewPr>
      <p:guideLst>
        <p:guide orient="horz" pos="2352"/>
        <p:guide pos="3840"/>
        <p:guide pos="7488"/>
        <p:guide pos="192"/>
        <p:guide orient="horz" pos="168"/>
        <p:guide orient="horz" pos="4032"/>
        <p:guide orient="horz" pos="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DCC92D-9EAA-452E-B130-EEBE4B062710}" type="datetimeFigureOut">
              <a:rPr lang="en-US" smtClean="0"/>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B602E4-7765-4483-8C89-20FD25AE9C7C}" type="slidenum">
              <a:rPr lang="en-US" smtClean="0"/>
              <a:t>‹#›</a:t>
            </a:fld>
            <a:endParaRPr lang="en-US"/>
          </a:p>
        </p:txBody>
      </p:sp>
    </p:spTree>
    <p:extLst>
      <p:ext uri="{BB962C8B-B14F-4D97-AF65-F5344CB8AC3E}">
        <p14:creationId xmlns:p14="http://schemas.microsoft.com/office/powerpoint/2010/main" val="425391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https://unsplash.com/photos/PhYq704ffdA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E13A4-9531-4B57-9D65-9509BEEBC8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42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B602E4-7765-4483-8C89-20FD25AE9C7C}" type="slidenum">
              <a:rPr lang="en-US" smtClean="0"/>
              <a:t>5</a:t>
            </a:fld>
            <a:endParaRPr lang="en-US"/>
          </a:p>
        </p:txBody>
      </p:sp>
    </p:spTree>
    <p:extLst>
      <p:ext uri="{BB962C8B-B14F-4D97-AF65-F5344CB8AC3E}">
        <p14:creationId xmlns:p14="http://schemas.microsoft.com/office/powerpoint/2010/main" val="82213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9970-2B48-4D58-BD89-76AB063022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133962-F63A-4DF1-AEC1-0A1844708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346D4-9A3E-41B7-9A73-C46AB7E3A371}"/>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a:extLst>
              <a:ext uri="{FF2B5EF4-FFF2-40B4-BE49-F238E27FC236}">
                <a16:creationId xmlns:a16="http://schemas.microsoft.com/office/drawing/2014/main" id="{9CCAF14C-10B8-4F75-B2E1-63B4753BB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4A7ED-0C12-41E2-9A49-555C467C5FE4}"/>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2492896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2144-C7D2-46E3-812C-6F8D543B5C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D4D5AC-4B24-4723-A804-79EB8D08FE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AEB86-A838-4573-A558-B69AB85B5422}"/>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a:extLst>
              <a:ext uri="{FF2B5EF4-FFF2-40B4-BE49-F238E27FC236}">
                <a16:creationId xmlns:a16="http://schemas.microsoft.com/office/drawing/2014/main" id="{9C0893DA-9ADF-40CA-889C-06A4BDCB3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CE92C-376C-429A-8987-6E7C7C38CF7C}"/>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1735495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0256E-0718-4134-A43D-E303E73430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020B70-3CDE-44DE-B665-EA8B7E6C8B7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6E32C8-23ED-4F5A-8412-B51B98E0FB11}"/>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a:extLst>
              <a:ext uri="{FF2B5EF4-FFF2-40B4-BE49-F238E27FC236}">
                <a16:creationId xmlns:a16="http://schemas.microsoft.com/office/drawing/2014/main" id="{C8C8E398-29E6-422F-908C-6A2C710364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D32D4-71F9-4530-9004-640DD887FE52}"/>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3255673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4240433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2950085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4169967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B31E40-834A-40FC-9873-3FEC0026BB26}"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2735861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B31E40-834A-40FC-9873-3FEC0026BB26}" type="datetimeFigureOut">
              <a:rPr lang="en-US" smtClean="0"/>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3709764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B31E40-834A-40FC-9873-3FEC0026BB26}" type="datetimeFigureOut">
              <a:rPr lang="en-US" smtClean="0"/>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4139421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B31E40-834A-40FC-9873-3FEC0026BB26}" type="datetimeFigureOut">
              <a:rPr lang="en-US" smtClean="0"/>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1250558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4CB31E40-834A-40FC-9873-3FEC0026BB26}"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1057476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DDDF-A7B0-445A-A7AE-BE86C1DFBA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4EFD0-7F00-42E4-BF8A-F31A648CD0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768A3-868A-4C97-8AE3-088E9BFD1F09}"/>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a:extLst>
              <a:ext uri="{FF2B5EF4-FFF2-40B4-BE49-F238E27FC236}">
                <a16:creationId xmlns:a16="http://schemas.microsoft.com/office/drawing/2014/main" id="{1B8867CD-6339-48DC-B491-732067BC2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3F6F3-CDB8-4477-B94D-25A18A9A3882}"/>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3436661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4CB31E40-834A-40FC-9873-3FEC0026BB26}"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1997315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1942357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1013943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CF08-4AF3-469C-ADE0-CFA82CD700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74C3E9-65C9-41AC-9750-D825E15FCC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7C9953-6A5A-4C54-91B0-45C452581B38}"/>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5" name="Footer Placeholder 4">
            <a:extLst>
              <a:ext uri="{FF2B5EF4-FFF2-40B4-BE49-F238E27FC236}">
                <a16:creationId xmlns:a16="http://schemas.microsoft.com/office/drawing/2014/main" id="{7E5EEB93-885A-4708-967F-4C4328350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12BB9-BE5F-4659-9272-6B3EA6C5654F}"/>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2693780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20FB-C502-42C1-A559-A27AA0CAAA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A17E26-E788-4820-8DA3-8011851389F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A851BD-D9F7-4AA1-AA00-B04F86B05A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A9C722-95D3-40C5-ADCA-293EF4C26099}"/>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6" name="Footer Placeholder 5">
            <a:extLst>
              <a:ext uri="{FF2B5EF4-FFF2-40B4-BE49-F238E27FC236}">
                <a16:creationId xmlns:a16="http://schemas.microsoft.com/office/drawing/2014/main" id="{785082E0-E8D8-4CAD-B37E-8C4351FA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902654-9A38-4F5B-9F07-C7DBCB9B8767}"/>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154398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C179-873E-49DB-B615-F43C2332FF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7FFE8C-41AB-4E56-B0C9-825FECC7A1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ADEF66-A9BD-4966-8DA3-4DCF5D1735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329E6D-915B-4843-A6A4-43DB429FFF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7A0369-96B7-4CC6-9AEF-8C5834B2E1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32A47B-7075-4DB2-82EB-599355D20A80}"/>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8" name="Footer Placeholder 7">
            <a:extLst>
              <a:ext uri="{FF2B5EF4-FFF2-40B4-BE49-F238E27FC236}">
                <a16:creationId xmlns:a16="http://schemas.microsoft.com/office/drawing/2014/main" id="{0444F7B3-5C3C-4E41-94DB-C9B4E1F23A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6387B5-1C79-48DF-BFE7-D733BF0C4B25}"/>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1244197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AF7D-2A6A-42B7-8055-63FFD6CFF4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874E57-E060-4319-BE0F-EC04FB7DFF9D}"/>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4" name="Footer Placeholder 3">
            <a:extLst>
              <a:ext uri="{FF2B5EF4-FFF2-40B4-BE49-F238E27FC236}">
                <a16:creationId xmlns:a16="http://schemas.microsoft.com/office/drawing/2014/main" id="{6FE76013-513B-4297-940B-3470EAD2B0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3B968C-D580-4966-9B98-70A4F62D2733}"/>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3569451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B0DD20-C893-4AF2-9184-BE89B7B6376E}"/>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3" name="Footer Placeholder 2">
            <a:extLst>
              <a:ext uri="{FF2B5EF4-FFF2-40B4-BE49-F238E27FC236}">
                <a16:creationId xmlns:a16="http://schemas.microsoft.com/office/drawing/2014/main" id="{1A6568B7-BF8B-48C0-9BDE-0F1D2312EA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1FB9-D8E1-4754-88B4-FA7DDFE41272}"/>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327260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14BC-0433-4A1A-8D5A-01714D711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C49CA1-D6DA-4954-A1D9-D174CDAB3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2ACBF2-2199-4D67-B776-09FB45681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16C321-0F9F-466A-8C1F-D21E492F40B7}"/>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6" name="Footer Placeholder 5">
            <a:extLst>
              <a:ext uri="{FF2B5EF4-FFF2-40B4-BE49-F238E27FC236}">
                <a16:creationId xmlns:a16="http://schemas.microsoft.com/office/drawing/2014/main" id="{0D922DC9-398C-4B44-8748-2E96B3554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8E752-96BD-447D-8912-9E76EEE3E225}"/>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120871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A228C-64CB-465C-B1AB-C911A7839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573393-76D2-46F3-9FCE-DA74F47161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6291BB-4310-405B-8C19-F662E1D98B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C3E76-8450-4583-8BF5-76AD6E9B550B}"/>
              </a:ext>
            </a:extLst>
          </p:cNvPr>
          <p:cNvSpPr>
            <a:spLocks noGrp="1"/>
          </p:cNvSpPr>
          <p:nvPr>
            <p:ph type="dt" sz="half" idx="10"/>
          </p:nvPr>
        </p:nvSpPr>
        <p:spPr/>
        <p:txBody>
          <a:bodyPr/>
          <a:lstStyle/>
          <a:p>
            <a:fld id="{4CB31E40-834A-40FC-9873-3FEC0026BB26}" type="datetimeFigureOut">
              <a:rPr lang="en-US" smtClean="0"/>
              <a:t>10/26/2024</a:t>
            </a:fld>
            <a:endParaRPr lang="en-US"/>
          </a:p>
        </p:txBody>
      </p:sp>
      <p:sp>
        <p:nvSpPr>
          <p:cNvPr id="6" name="Footer Placeholder 5">
            <a:extLst>
              <a:ext uri="{FF2B5EF4-FFF2-40B4-BE49-F238E27FC236}">
                <a16:creationId xmlns:a16="http://schemas.microsoft.com/office/drawing/2014/main" id="{3FD858D9-77A3-49FB-BA76-5CCF8FE2E5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768F53-1F8B-4034-AAA5-EF6FE4710932}"/>
              </a:ext>
            </a:extLst>
          </p:cNvPr>
          <p:cNvSpPr>
            <a:spLocks noGrp="1"/>
          </p:cNvSpPr>
          <p:nvPr>
            <p:ph type="sldNum" sz="quarter" idx="12"/>
          </p:nvPr>
        </p:nvSpPr>
        <p:spPr/>
        <p:txBody>
          <a:bodyPr/>
          <a:lstStyle/>
          <a:p>
            <a:fld id="{D12F1FC7-A12F-4810-B3C0-F705D0B9EA9E}" type="slidenum">
              <a:rPr lang="en-US" smtClean="0"/>
              <a:t>‹#›</a:t>
            </a:fld>
            <a:endParaRPr lang="en-US"/>
          </a:p>
        </p:txBody>
      </p:sp>
    </p:spTree>
    <p:extLst>
      <p:ext uri="{BB962C8B-B14F-4D97-AF65-F5344CB8AC3E}">
        <p14:creationId xmlns:p14="http://schemas.microsoft.com/office/powerpoint/2010/main" val="4281990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B0200-E429-4217-AFE3-5E6E84806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90A3CB-AF23-4ED3-9AFB-E5733BF26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C3DB4-BAB7-49F5-97A8-DD714D66C3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B31E40-834A-40FC-9873-3FEC0026BB26}" type="datetimeFigureOut">
              <a:rPr lang="en-US" smtClean="0"/>
              <a:t>10/26/2024</a:t>
            </a:fld>
            <a:endParaRPr lang="en-US"/>
          </a:p>
        </p:txBody>
      </p:sp>
      <p:sp>
        <p:nvSpPr>
          <p:cNvPr id="5" name="Footer Placeholder 4">
            <a:extLst>
              <a:ext uri="{FF2B5EF4-FFF2-40B4-BE49-F238E27FC236}">
                <a16:creationId xmlns:a16="http://schemas.microsoft.com/office/drawing/2014/main" id="{A47B472C-AE66-4C91-84AA-5AF5D645D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508460-F967-409B-AF4A-11876E3DB7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F1FC7-A12F-4810-B3C0-F705D0B9EA9E}" type="slidenum">
              <a:rPr lang="en-US" smtClean="0"/>
              <a:t>‹#›</a:t>
            </a:fld>
            <a:endParaRPr lang="en-US"/>
          </a:p>
        </p:txBody>
      </p:sp>
    </p:spTree>
    <p:extLst>
      <p:ext uri="{BB962C8B-B14F-4D97-AF65-F5344CB8AC3E}">
        <p14:creationId xmlns:p14="http://schemas.microsoft.com/office/powerpoint/2010/main" val="2288255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4CB31E40-834A-40FC-9873-3FEC0026BB26}" type="datetimeFigureOut">
              <a:rPr lang="en-US" smtClean="0"/>
              <a:t>10/26/2024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D12F1FC7-A12F-4810-B3C0-F705D0B9EA9E}" type="slidenum">
              <a:rPr lang="en-US" smtClean="0"/>
              <a:t>‹#›</a:t>
            </a:fld>
            <a:endParaRPr lang="en-US"/>
          </a:p>
        </p:txBody>
      </p:sp>
    </p:spTree>
    <p:extLst>
      <p:ext uri="{BB962C8B-B14F-4D97-AF65-F5344CB8AC3E}">
        <p14:creationId xmlns:p14="http://schemas.microsoft.com/office/powerpoint/2010/main" val="1358407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coursera.org/learn/wharton-people-analytics" TargetMode="External"/><Relationship Id="rId2" Type="http://schemas.openxmlformats.org/officeDocument/2006/relationships/hyperlink" Target="http://www.award.co/blog/employee-turnover-rate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365datascience.com/trending/data-science-for-small-business-growth/"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www.simplilearn.com/why-and-how-data-science-matters-to-business-article"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hemeOverride" Target="../theme/themeOverride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5DD34093-C090-00B9-03BD-25850A0DB677}"/>
              </a:ext>
            </a:extLst>
          </p:cNvPr>
          <p:cNvSpPr/>
          <p:nvPr/>
        </p:nvSpPr>
        <p:spPr>
          <a:xfrm>
            <a:off x="-1" y="-20256"/>
            <a:ext cx="12192000" cy="6858000"/>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A517CF93-275F-257C-A3A0-AAD4A5A23602}"/>
              </a:ext>
            </a:extLst>
          </p:cNvPr>
          <p:cNvSpPr/>
          <p:nvPr/>
        </p:nvSpPr>
        <p:spPr>
          <a:xfrm>
            <a:off x="8681013" y="0"/>
            <a:ext cx="35109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low angle photo of city high rise buildings during daytime">
            <a:extLst>
              <a:ext uri="{FF2B5EF4-FFF2-40B4-BE49-F238E27FC236}">
                <a16:creationId xmlns:a16="http://schemas.microsoft.com/office/drawing/2014/main" id="{5789FC5F-00E7-757F-239C-BA8718760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271" t="5972" r="43418" b="5972"/>
          <a:stretch>
            <a:fillRect/>
          </a:stretch>
        </p:blipFill>
        <p:spPr bwMode="auto">
          <a:xfrm>
            <a:off x="5822066" y="0"/>
            <a:ext cx="5173884" cy="6858000"/>
          </a:xfrm>
          <a:custGeom>
            <a:avLst/>
            <a:gdLst>
              <a:gd name="connsiteX0" fmla="*/ 0 w 5173884"/>
              <a:gd name="connsiteY0" fmla="*/ 0 h 6858000"/>
              <a:gd name="connsiteX1" fmla="*/ 3627203 w 5173884"/>
              <a:gd name="connsiteY1" fmla="*/ 0 h 6858000"/>
              <a:gd name="connsiteX2" fmla="*/ 5173884 w 5173884"/>
              <a:gd name="connsiteY2" fmla="*/ 3429000 h 6858000"/>
              <a:gd name="connsiteX3" fmla="*/ 3627203 w 5173884"/>
              <a:gd name="connsiteY3" fmla="*/ 6858000 h 6858000"/>
              <a:gd name="connsiteX4" fmla="*/ 0 w 5173884"/>
              <a:gd name="connsiteY4" fmla="*/ 6858000 h 6858000"/>
              <a:gd name="connsiteX5" fmla="*/ 1546681 w 5173884"/>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73884" h="6858000">
                <a:moveTo>
                  <a:pt x="0" y="0"/>
                </a:moveTo>
                <a:lnTo>
                  <a:pt x="3627203" y="0"/>
                </a:lnTo>
                <a:lnTo>
                  <a:pt x="5173884" y="3429000"/>
                </a:lnTo>
                <a:lnTo>
                  <a:pt x="3627203" y="6858000"/>
                </a:lnTo>
                <a:lnTo>
                  <a:pt x="0" y="6858000"/>
                </a:lnTo>
                <a:lnTo>
                  <a:pt x="1546681" y="3429000"/>
                </a:lnTo>
                <a:close/>
              </a:path>
            </a:pathLst>
          </a:custGeom>
          <a:noFill/>
          <a:extLst>
            <a:ext uri="{909E8E84-426E-40DD-AFC4-6F175D3DCCD1}">
              <a14:hiddenFill xmlns:a14="http://schemas.microsoft.com/office/drawing/2010/main">
                <a:solidFill>
                  <a:srgbClr val="FFFFFF"/>
                </a:solidFill>
              </a14:hiddenFill>
            </a:ext>
          </a:extLst>
        </p:spPr>
      </p:pic>
      <p:sp>
        <p:nvSpPr>
          <p:cNvPr id="38" name="Title 1">
            <a:extLst>
              <a:ext uri="{FF2B5EF4-FFF2-40B4-BE49-F238E27FC236}">
                <a16:creationId xmlns:a16="http://schemas.microsoft.com/office/drawing/2014/main" id="{58DE02F2-D664-DDAD-1B5A-758EFB9EAA3A}"/>
              </a:ext>
            </a:extLst>
          </p:cNvPr>
          <p:cNvSpPr>
            <a:spLocks noGrp="1"/>
          </p:cNvSpPr>
          <p:nvPr>
            <p:ph type="ctrTitle"/>
          </p:nvPr>
        </p:nvSpPr>
        <p:spPr>
          <a:xfrm>
            <a:off x="336419" y="2416601"/>
            <a:ext cx="6063398" cy="1773434"/>
          </a:xfrm>
        </p:spPr>
        <p:txBody>
          <a:bodyPr lIns="0" rIns="0" anchor="t">
            <a:noAutofit/>
          </a:bodyPr>
          <a:lstStyle/>
          <a:p>
            <a:r>
              <a:rPr lang="da-DK" sz="4400" b="1" dirty="0">
                <a:solidFill>
                  <a:schemeClr val="bg1"/>
                </a:solidFill>
                <a:latin typeface="Segoe UI" panose="020B0502040204020203" pitchFamily="34" charset="0"/>
                <a:cs typeface="Segoe UI" panose="020B0502040204020203" pitchFamily="34" charset="0"/>
              </a:rPr>
              <a:t>Resultados Análisis Datasets Desistimiento en la Empresa.</a:t>
            </a:r>
            <a:endParaRPr lang="en-US" sz="4400" b="1" dirty="0">
              <a:solidFill>
                <a:schemeClr val="bg1"/>
              </a:solidFill>
              <a:latin typeface="Segoe UI" panose="020B0502040204020203" pitchFamily="34" charset="0"/>
              <a:cs typeface="Segoe UI" panose="020B0502040204020203" pitchFamily="34" charset="0"/>
            </a:endParaRPr>
          </a:p>
        </p:txBody>
      </p:sp>
      <p:sp>
        <p:nvSpPr>
          <p:cNvPr id="39" name="Arrow: Chevron 38">
            <a:extLst>
              <a:ext uri="{FF2B5EF4-FFF2-40B4-BE49-F238E27FC236}">
                <a16:creationId xmlns:a16="http://schemas.microsoft.com/office/drawing/2014/main" id="{46157D9A-E68B-2184-5B22-7FC2954E6E07}"/>
              </a:ext>
            </a:extLst>
          </p:cNvPr>
          <p:cNvSpPr/>
          <p:nvPr/>
        </p:nvSpPr>
        <p:spPr>
          <a:xfrm>
            <a:off x="6794340" y="2407534"/>
            <a:ext cx="787078" cy="2002420"/>
          </a:xfrm>
          <a:prstGeom prst="chevron">
            <a:avLst/>
          </a:prstGeom>
          <a:solidFill>
            <a:srgbClr val="DFF5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662DA816-AB2F-9301-2FA5-26F83233460F}"/>
              </a:ext>
            </a:extLst>
          </p:cNvPr>
          <p:cNvCxnSpPr>
            <a:cxnSpLocks/>
          </p:cNvCxnSpPr>
          <p:nvPr/>
        </p:nvCxnSpPr>
        <p:spPr>
          <a:xfrm>
            <a:off x="9805811" y="0"/>
            <a:ext cx="1557514" cy="3436620"/>
          </a:xfrm>
          <a:prstGeom prst="line">
            <a:avLst/>
          </a:prstGeom>
          <a:ln w="3175">
            <a:solidFill>
              <a:srgbClr val="525B8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2F7DCB-6913-73B8-6694-46FDF8E04BF8}"/>
              </a:ext>
            </a:extLst>
          </p:cNvPr>
          <p:cNvCxnSpPr>
            <a:cxnSpLocks/>
          </p:cNvCxnSpPr>
          <p:nvPr/>
        </p:nvCxnSpPr>
        <p:spPr>
          <a:xfrm flipV="1">
            <a:off x="9804869" y="3438525"/>
            <a:ext cx="1558013" cy="3419475"/>
          </a:xfrm>
          <a:prstGeom prst="line">
            <a:avLst/>
          </a:prstGeom>
          <a:ln w="3175">
            <a:solidFill>
              <a:srgbClr val="525B88"/>
            </a:solidFill>
          </a:ln>
        </p:spPr>
        <p:style>
          <a:lnRef idx="1">
            <a:schemeClr val="accent1"/>
          </a:lnRef>
          <a:fillRef idx="0">
            <a:schemeClr val="accent1"/>
          </a:fillRef>
          <a:effectRef idx="0">
            <a:schemeClr val="accent1"/>
          </a:effectRef>
          <a:fontRef idx="minor">
            <a:schemeClr val="tx1"/>
          </a:fontRef>
        </p:style>
      </p:cxnSp>
      <p:sp>
        <p:nvSpPr>
          <p:cNvPr id="42" name="Right Triangle 41">
            <a:extLst>
              <a:ext uri="{FF2B5EF4-FFF2-40B4-BE49-F238E27FC236}">
                <a16:creationId xmlns:a16="http://schemas.microsoft.com/office/drawing/2014/main" id="{92D7A56B-E306-C3A4-FA55-E846471245C6}"/>
              </a:ext>
            </a:extLst>
          </p:cNvPr>
          <p:cNvSpPr/>
          <p:nvPr/>
        </p:nvSpPr>
        <p:spPr>
          <a:xfrm flipV="1">
            <a:off x="0" y="-1"/>
            <a:ext cx="3773347" cy="3773347"/>
          </a:xfrm>
          <a:prstGeom prst="rtTriangle">
            <a:avLst/>
          </a:prstGeom>
          <a:gradFill>
            <a:gsLst>
              <a:gs pos="100000">
                <a:schemeClr val="bg1">
                  <a:alpha val="28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ight Triangle 42">
            <a:extLst>
              <a:ext uri="{FF2B5EF4-FFF2-40B4-BE49-F238E27FC236}">
                <a16:creationId xmlns:a16="http://schemas.microsoft.com/office/drawing/2014/main" id="{8D736B3C-0EBA-A9DE-90A0-6474189B761D}"/>
              </a:ext>
            </a:extLst>
          </p:cNvPr>
          <p:cNvSpPr/>
          <p:nvPr/>
        </p:nvSpPr>
        <p:spPr>
          <a:xfrm flipV="1">
            <a:off x="0" y="0"/>
            <a:ext cx="2939969" cy="2939969"/>
          </a:xfrm>
          <a:prstGeom prst="rtTriangle">
            <a:avLst/>
          </a:prstGeom>
          <a:gradFill>
            <a:gsLst>
              <a:gs pos="100000">
                <a:schemeClr val="bg1">
                  <a:alpha val="28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192C3D23-FC02-3107-AC8B-D1E4BFCDBEFB}"/>
              </a:ext>
            </a:extLst>
          </p:cNvPr>
          <p:cNvCxnSpPr>
            <a:cxnSpLocks/>
          </p:cNvCxnSpPr>
          <p:nvPr/>
        </p:nvCxnSpPr>
        <p:spPr>
          <a:xfrm>
            <a:off x="7664495" y="0"/>
            <a:ext cx="1557514" cy="343662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A34C92-D145-1843-D319-7055034935F0}"/>
              </a:ext>
            </a:extLst>
          </p:cNvPr>
          <p:cNvCxnSpPr>
            <a:cxnSpLocks/>
          </p:cNvCxnSpPr>
          <p:nvPr/>
        </p:nvCxnSpPr>
        <p:spPr>
          <a:xfrm flipV="1">
            <a:off x="7663553" y="3438525"/>
            <a:ext cx="1558013" cy="341947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76EBD9-9BE3-46DB-2D14-ED63F40E0B8B}"/>
              </a:ext>
            </a:extLst>
          </p:cNvPr>
          <p:cNvCxnSpPr>
            <a:cxnSpLocks/>
          </p:cNvCxnSpPr>
          <p:nvPr/>
        </p:nvCxnSpPr>
        <p:spPr>
          <a:xfrm>
            <a:off x="5317935" y="0"/>
            <a:ext cx="1557514" cy="3436620"/>
          </a:xfrm>
          <a:prstGeom prst="line">
            <a:avLst/>
          </a:prstGeom>
          <a:ln w="3175">
            <a:solidFill>
              <a:srgbClr val="DFF5CE"/>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9855E80-F4FE-C736-7326-01384EBF2C37}"/>
              </a:ext>
            </a:extLst>
          </p:cNvPr>
          <p:cNvCxnSpPr>
            <a:cxnSpLocks/>
          </p:cNvCxnSpPr>
          <p:nvPr/>
        </p:nvCxnSpPr>
        <p:spPr>
          <a:xfrm flipV="1">
            <a:off x="5316993" y="3438525"/>
            <a:ext cx="1558013" cy="3419475"/>
          </a:xfrm>
          <a:prstGeom prst="line">
            <a:avLst/>
          </a:prstGeom>
          <a:ln w="3175">
            <a:solidFill>
              <a:srgbClr val="DFF5CE"/>
            </a:solidFill>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3B4C01F-37A7-1BB8-37DB-9DEA42E2A968}"/>
              </a:ext>
            </a:extLst>
          </p:cNvPr>
          <p:cNvSpPr/>
          <p:nvPr/>
        </p:nvSpPr>
        <p:spPr>
          <a:xfrm>
            <a:off x="367882" y="1163638"/>
            <a:ext cx="2438400" cy="62484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solidFill>
                  <a:srgbClr val="92D050"/>
                </a:solidFill>
                <a:latin typeface="Arial" panose="020B0604020202020204"/>
              </a:rPr>
              <a:t>Rubén Fernández Martínez</a:t>
            </a:r>
            <a:endParaRPr kumimoji="0" lang="en-US" sz="1800" b="1" i="0" u="none" strike="noStrike" kern="1200" cap="none" spc="0" normalizeH="0" baseline="0" noProof="0" dirty="0">
              <a:ln>
                <a:noFill/>
              </a:ln>
              <a:solidFill>
                <a:srgbClr val="92D050"/>
              </a:solidFill>
              <a:effectLst/>
              <a:uLnTx/>
              <a:uFillTx/>
              <a:latin typeface="Arial" panose="020B0604020202020204"/>
            </a:endParaRPr>
          </a:p>
        </p:txBody>
      </p:sp>
      <p:sp>
        <p:nvSpPr>
          <p:cNvPr id="55" name="Rectangle: Rounded Corners 54">
            <a:extLst>
              <a:ext uri="{FF2B5EF4-FFF2-40B4-BE49-F238E27FC236}">
                <a16:creationId xmlns:a16="http://schemas.microsoft.com/office/drawing/2014/main" id="{6D00DF49-6B1F-8FF5-17E2-23C0C50D00B2}"/>
              </a:ext>
            </a:extLst>
          </p:cNvPr>
          <p:cNvSpPr/>
          <p:nvPr/>
        </p:nvSpPr>
        <p:spPr>
          <a:xfrm>
            <a:off x="367882" y="5659120"/>
            <a:ext cx="1524000" cy="182880"/>
          </a:xfrm>
          <a:prstGeom prst="roundRect">
            <a:avLst>
              <a:gd name="adj" fmla="val 50000"/>
            </a:avLst>
          </a:prstGeom>
          <a:solidFill>
            <a:srgbClr val="DFF5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 name="Freeform 776">
            <a:extLst>
              <a:ext uri="{FF2B5EF4-FFF2-40B4-BE49-F238E27FC236}">
                <a16:creationId xmlns:a16="http://schemas.microsoft.com/office/drawing/2014/main" id="{981B34CD-2E6F-4757-B486-3D9839691085}"/>
              </a:ext>
            </a:extLst>
          </p:cNvPr>
          <p:cNvSpPr>
            <a:spLocks/>
          </p:cNvSpPr>
          <p:nvPr/>
        </p:nvSpPr>
        <p:spPr bwMode="auto">
          <a:xfrm>
            <a:off x="2628819" y="4904757"/>
            <a:ext cx="622300" cy="622300"/>
          </a:xfrm>
          <a:custGeom>
            <a:avLst/>
            <a:gdLst>
              <a:gd name="T0" fmla="*/ 748 w 903"/>
              <a:gd name="T1" fmla="*/ 5 h 903"/>
              <a:gd name="T2" fmla="*/ 707 w 903"/>
              <a:gd name="T3" fmla="*/ 28 h 903"/>
              <a:gd name="T4" fmla="*/ 677 w 903"/>
              <a:gd name="T5" fmla="*/ 63 h 903"/>
              <a:gd name="T6" fmla="*/ 663 w 903"/>
              <a:gd name="T7" fmla="*/ 108 h 903"/>
              <a:gd name="T8" fmla="*/ 665 w 903"/>
              <a:gd name="T9" fmla="*/ 146 h 903"/>
              <a:gd name="T10" fmla="*/ 678 w 903"/>
              <a:gd name="T11" fmla="*/ 178 h 903"/>
              <a:gd name="T12" fmla="*/ 697 w 903"/>
              <a:gd name="T13" fmla="*/ 205 h 903"/>
              <a:gd name="T14" fmla="*/ 724 w 903"/>
              <a:gd name="T15" fmla="*/ 225 h 903"/>
              <a:gd name="T16" fmla="*/ 633 w 903"/>
              <a:gd name="T17" fmla="*/ 451 h 903"/>
              <a:gd name="T18" fmla="*/ 584 w 903"/>
              <a:gd name="T19" fmla="*/ 462 h 903"/>
              <a:gd name="T20" fmla="*/ 544 w 903"/>
              <a:gd name="T21" fmla="*/ 491 h 903"/>
              <a:gd name="T22" fmla="*/ 451 w 903"/>
              <a:gd name="T23" fmla="*/ 376 h 903"/>
              <a:gd name="T24" fmla="*/ 446 w 903"/>
              <a:gd name="T25" fmla="*/ 325 h 903"/>
              <a:gd name="T26" fmla="*/ 425 w 903"/>
              <a:gd name="T27" fmla="*/ 284 h 903"/>
              <a:gd name="T28" fmla="*/ 388 w 903"/>
              <a:gd name="T29" fmla="*/ 255 h 903"/>
              <a:gd name="T30" fmla="*/ 343 w 903"/>
              <a:gd name="T31" fmla="*/ 241 h 903"/>
              <a:gd name="T32" fmla="*/ 296 w 903"/>
              <a:gd name="T33" fmla="*/ 247 h 903"/>
              <a:gd name="T34" fmla="*/ 255 w 903"/>
              <a:gd name="T35" fmla="*/ 268 h 903"/>
              <a:gd name="T36" fmla="*/ 225 w 903"/>
              <a:gd name="T37" fmla="*/ 303 h 903"/>
              <a:gd name="T38" fmla="*/ 211 w 903"/>
              <a:gd name="T39" fmla="*/ 348 h 903"/>
              <a:gd name="T40" fmla="*/ 220 w 903"/>
              <a:gd name="T41" fmla="*/ 405 h 903"/>
              <a:gd name="T42" fmla="*/ 253 w 903"/>
              <a:gd name="T43" fmla="*/ 453 h 903"/>
              <a:gd name="T44" fmla="*/ 142 w 903"/>
              <a:gd name="T45" fmla="*/ 664 h 903"/>
              <a:gd name="T46" fmla="*/ 97 w 903"/>
              <a:gd name="T47" fmla="*/ 665 h 903"/>
              <a:gd name="T48" fmla="*/ 54 w 903"/>
              <a:gd name="T49" fmla="*/ 683 h 903"/>
              <a:gd name="T50" fmla="*/ 20 w 903"/>
              <a:gd name="T51" fmla="*/ 715 h 903"/>
              <a:gd name="T52" fmla="*/ 2 w 903"/>
              <a:gd name="T53" fmla="*/ 758 h 903"/>
              <a:gd name="T54" fmla="*/ 2 w 903"/>
              <a:gd name="T55" fmla="*/ 806 h 903"/>
              <a:gd name="T56" fmla="*/ 20 w 903"/>
              <a:gd name="T57" fmla="*/ 849 h 903"/>
              <a:gd name="T58" fmla="*/ 54 w 903"/>
              <a:gd name="T59" fmla="*/ 883 h 903"/>
              <a:gd name="T60" fmla="*/ 97 w 903"/>
              <a:gd name="T61" fmla="*/ 901 h 903"/>
              <a:gd name="T62" fmla="*/ 145 w 903"/>
              <a:gd name="T63" fmla="*/ 901 h 903"/>
              <a:gd name="T64" fmla="*/ 188 w 903"/>
              <a:gd name="T65" fmla="*/ 883 h 903"/>
              <a:gd name="T66" fmla="*/ 221 w 903"/>
              <a:gd name="T67" fmla="*/ 849 h 903"/>
              <a:gd name="T68" fmla="*/ 238 w 903"/>
              <a:gd name="T69" fmla="*/ 806 h 903"/>
              <a:gd name="T70" fmla="*/ 237 w 903"/>
              <a:gd name="T71" fmla="*/ 753 h 903"/>
              <a:gd name="T72" fmla="*/ 209 w 903"/>
              <a:gd name="T73" fmla="*/ 701 h 903"/>
              <a:gd name="T74" fmla="*/ 301 w 903"/>
              <a:gd name="T75" fmla="*/ 477 h 903"/>
              <a:gd name="T76" fmla="*/ 344 w 903"/>
              <a:gd name="T77" fmla="*/ 480 h 903"/>
              <a:gd name="T78" fmla="*/ 392 w 903"/>
              <a:gd name="T79" fmla="*/ 465 h 903"/>
              <a:gd name="T80" fmla="*/ 526 w 903"/>
              <a:gd name="T81" fmla="*/ 516 h 903"/>
              <a:gd name="T82" fmla="*/ 512 w 903"/>
              <a:gd name="T83" fmla="*/ 572 h 903"/>
              <a:gd name="T84" fmla="*/ 521 w 903"/>
              <a:gd name="T85" fmla="*/ 619 h 903"/>
              <a:gd name="T86" fmla="*/ 547 w 903"/>
              <a:gd name="T87" fmla="*/ 657 h 903"/>
              <a:gd name="T88" fmla="*/ 586 w 903"/>
              <a:gd name="T89" fmla="*/ 683 h 903"/>
              <a:gd name="T90" fmla="*/ 633 w 903"/>
              <a:gd name="T91" fmla="*/ 693 h 903"/>
              <a:gd name="T92" fmla="*/ 679 w 903"/>
              <a:gd name="T93" fmla="*/ 683 h 903"/>
              <a:gd name="T94" fmla="*/ 718 w 903"/>
              <a:gd name="T95" fmla="*/ 657 h 903"/>
              <a:gd name="T96" fmla="*/ 743 w 903"/>
              <a:gd name="T97" fmla="*/ 619 h 903"/>
              <a:gd name="T98" fmla="*/ 753 w 903"/>
              <a:gd name="T99" fmla="*/ 572 h 903"/>
              <a:gd name="T100" fmla="*/ 748 w 903"/>
              <a:gd name="T101" fmla="*/ 537 h 903"/>
              <a:gd name="T102" fmla="*/ 734 w 903"/>
              <a:gd name="T103" fmla="*/ 507 h 903"/>
              <a:gd name="T104" fmla="*/ 712 w 903"/>
              <a:gd name="T105" fmla="*/ 481 h 903"/>
              <a:gd name="T106" fmla="*/ 684 w 903"/>
              <a:gd name="T107" fmla="*/ 463 h 903"/>
              <a:gd name="T108" fmla="*/ 795 w 903"/>
              <a:gd name="T109" fmla="*/ 240 h 903"/>
              <a:gd name="T110" fmla="*/ 841 w 903"/>
              <a:gd name="T111" fmla="*/ 226 h 903"/>
              <a:gd name="T112" fmla="*/ 876 w 903"/>
              <a:gd name="T113" fmla="*/ 197 h 903"/>
              <a:gd name="T114" fmla="*/ 898 w 903"/>
              <a:gd name="T115" fmla="*/ 156 h 903"/>
              <a:gd name="T116" fmla="*/ 903 w 903"/>
              <a:gd name="T117" fmla="*/ 108 h 903"/>
              <a:gd name="T118" fmla="*/ 889 w 903"/>
              <a:gd name="T119" fmla="*/ 63 h 903"/>
              <a:gd name="T120" fmla="*/ 859 w 903"/>
              <a:gd name="T121" fmla="*/ 28 h 903"/>
              <a:gd name="T122" fmla="*/ 818 w 903"/>
              <a:gd name="T123" fmla="*/ 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903">
                <a:moveTo>
                  <a:pt x="783" y="0"/>
                </a:moveTo>
                <a:lnTo>
                  <a:pt x="771" y="0"/>
                </a:lnTo>
                <a:lnTo>
                  <a:pt x="758" y="2"/>
                </a:lnTo>
                <a:lnTo>
                  <a:pt x="748" y="5"/>
                </a:lnTo>
                <a:lnTo>
                  <a:pt x="736" y="10"/>
                </a:lnTo>
                <a:lnTo>
                  <a:pt x="726" y="14"/>
                </a:lnTo>
                <a:lnTo>
                  <a:pt x="715" y="20"/>
                </a:lnTo>
                <a:lnTo>
                  <a:pt x="707" y="28"/>
                </a:lnTo>
                <a:lnTo>
                  <a:pt x="698" y="35"/>
                </a:lnTo>
                <a:lnTo>
                  <a:pt x="690" y="44"/>
                </a:lnTo>
                <a:lnTo>
                  <a:pt x="683" y="52"/>
                </a:lnTo>
                <a:lnTo>
                  <a:pt x="677" y="63"/>
                </a:lnTo>
                <a:lnTo>
                  <a:pt x="673" y="74"/>
                </a:lnTo>
                <a:lnTo>
                  <a:pt x="668" y="85"/>
                </a:lnTo>
                <a:lnTo>
                  <a:pt x="665" y="96"/>
                </a:lnTo>
                <a:lnTo>
                  <a:pt x="663" y="108"/>
                </a:lnTo>
                <a:lnTo>
                  <a:pt x="663" y="120"/>
                </a:lnTo>
                <a:lnTo>
                  <a:pt x="663" y="129"/>
                </a:lnTo>
                <a:lnTo>
                  <a:pt x="664" y="138"/>
                </a:lnTo>
                <a:lnTo>
                  <a:pt x="665" y="146"/>
                </a:lnTo>
                <a:lnTo>
                  <a:pt x="667" y="154"/>
                </a:lnTo>
                <a:lnTo>
                  <a:pt x="670" y="163"/>
                </a:lnTo>
                <a:lnTo>
                  <a:pt x="674" y="170"/>
                </a:lnTo>
                <a:lnTo>
                  <a:pt x="678" y="178"/>
                </a:lnTo>
                <a:lnTo>
                  <a:pt x="682" y="185"/>
                </a:lnTo>
                <a:lnTo>
                  <a:pt x="686" y="192"/>
                </a:lnTo>
                <a:lnTo>
                  <a:pt x="692" y="198"/>
                </a:lnTo>
                <a:lnTo>
                  <a:pt x="697" y="205"/>
                </a:lnTo>
                <a:lnTo>
                  <a:pt x="704" y="210"/>
                </a:lnTo>
                <a:lnTo>
                  <a:pt x="710" y="215"/>
                </a:lnTo>
                <a:lnTo>
                  <a:pt x="717" y="221"/>
                </a:lnTo>
                <a:lnTo>
                  <a:pt x="724" y="225"/>
                </a:lnTo>
                <a:lnTo>
                  <a:pt x="730" y="228"/>
                </a:lnTo>
                <a:lnTo>
                  <a:pt x="656" y="454"/>
                </a:lnTo>
                <a:lnTo>
                  <a:pt x="645" y="451"/>
                </a:lnTo>
                <a:lnTo>
                  <a:pt x="633" y="451"/>
                </a:lnTo>
                <a:lnTo>
                  <a:pt x="619" y="453"/>
                </a:lnTo>
                <a:lnTo>
                  <a:pt x="607" y="455"/>
                </a:lnTo>
                <a:lnTo>
                  <a:pt x="594" y="458"/>
                </a:lnTo>
                <a:lnTo>
                  <a:pt x="584" y="462"/>
                </a:lnTo>
                <a:lnTo>
                  <a:pt x="572" y="468"/>
                </a:lnTo>
                <a:lnTo>
                  <a:pt x="562" y="475"/>
                </a:lnTo>
                <a:lnTo>
                  <a:pt x="552" y="483"/>
                </a:lnTo>
                <a:lnTo>
                  <a:pt x="544" y="491"/>
                </a:lnTo>
                <a:lnTo>
                  <a:pt x="438" y="417"/>
                </a:lnTo>
                <a:lnTo>
                  <a:pt x="444" y="404"/>
                </a:lnTo>
                <a:lnTo>
                  <a:pt x="448" y="390"/>
                </a:lnTo>
                <a:lnTo>
                  <a:pt x="451" y="376"/>
                </a:lnTo>
                <a:lnTo>
                  <a:pt x="452" y="361"/>
                </a:lnTo>
                <a:lnTo>
                  <a:pt x="452" y="348"/>
                </a:lnTo>
                <a:lnTo>
                  <a:pt x="449" y="337"/>
                </a:lnTo>
                <a:lnTo>
                  <a:pt x="446" y="325"/>
                </a:lnTo>
                <a:lnTo>
                  <a:pt x="442" y="314"/>
                </a:lnTo>
                <a:lnTo>
                  <a:pt x="438" y="303"/>
                </a:lnTo>
                <a:lnTo>
                  <a:pt x="431" y="294"/>
                </a:lnTo>
                <a:lnTo>
                  <a:pt x="425" y="284"/>
                </a:lnTo>
                <a:lnTo>
                  <a:pt x="416" y="276"/>
                </a:lnTo>
                <a:lnTo>
                  <a:pt x="408" y="268"/>
                </a:lnTo>
                <a:lnTo>
                  <a:pt x="399" y="262"/>
                </a:lnTo>
                <a:lnTo>
                  <a:pt x="388" y="255"/>
                </a:lnTo>
                <a:lnTo>
                  <a:pt x="379" y="250"/>
                </a:lnTo>
                <a:lnTo>
                  <a:pt x="367" y="247"/>
                </a:lnTo>
                <a:lnTo>
                  <a:pt x="356" y="243"/>
                </a:lnTo>
                <a:lnTo>
                  <a:pt x="343" y="241"/>
                </a:lnTo>
                <a:lnTo>
                  <a:pt x="331" y="240"/>
                </a:lnTo>
                <a:lnTo>
                  <a:pt x="320" y="241"/>
                </a:lnTo>
                <a:lnTo>
                  <a:pt x="307" y="243"/>
                </a:lnTo>
                <a:lnTo>
                  <a:pt x="296" y="247"/>
                </a:lnTo>
                <a:lnTo>
                  <a:pt x="284" y="250"/>
                </a:lnTo>
                <a:lnTo>
                  <a:pt x="275" y="255"/>
                </a:lnTo>
                <a:lnTo>
                  <a:pt x="264" y="262"/>
                </a:lnTo>
                <a:lnTo>
                  <a:pt x="255" y="268"/>
                </a:lnTo>
                <a:lnTo>
                  <a:pt x="247" y="276"/>
                </a:lnTo>
                <a:lnTo>
                  <a:pt x="238" y="284"/>
                </a:lnTo>
                <a:lnTo>
                  <a:pt x="232" y="294"/>
                </a:lnTo>
                <a:lnTo>
                  <a:pt x="225" y="303"/>
                </a:lnTo>
                <a:lnTo>
                  <a:pt x="221" y="314"/>
                </a:lnTo>
                <a:lnTo>
                  <a:pt x="217" y="325"/>
                </a:lnTo>
                <a:lnTo>
                  <a:pt x="214" y="337"/>
                </a:lnTo>
                <a:lnTo>
                  <a:pt x="211" y="348"/>
                </a:lnTo>
                <a:lnTo>
                  <a:pt x="211" y="361"/>
                </a:lnTo>
                <a:lnTo>
                  <a:pt x="212" y="376"/>
                </a:lnTo>
                <a:lnTo>
                  <a:pt x="215" y="391"/>
                </a:lnTo>
                <a:lnTo>
                  <a:pt x="220" y="405"/>
                </a:lnTo>
                <a:lnTo>
                  <a:pt x="225" y="418"/>
                </a:lnTo>
                <a:lnTo>
                  <a:pt x="234" y="431"/>
                </a:lnTo>
                <a:lnTo>
                  <a:pt x="242" y="442"/>
                </a:lnTo>
                <a:lnTo>
                  <a:pt x="253" y="453"/>
                </a:lnTo>
                <a:lnTo>
                  <a:pt x="265" y="461"/>
                </a:lnTo>
                <a:lnTo>
                  <a:pt x="161" y="669"/>
                </a:lnTo>
                <a:lnTo>
                  <a:pt x="151" y="666"/>
                </a:lnTo>
                <a:lnTo>
                  <a:pt x="142" y="664"/>
                </a:lnTo>
                <a:lnTo>
                  <a:pt x="131" y="663"/>
                </a:lnTo>
                <a:lnTo>
                  <a:pt x="120" y="662"/>
                </a:lnTo>
                <a:lnTo>
                  <a:pt x="108" y="663"/>
                </a:lnTo>
                <a:lnTo>
                  <a:pt x="97" y="665"/>
                </a:lnTo>
                <a:lnTo>
                  <a:pt x="85" y="667"/>
                </a:lnTo>
                <a:lnTo>
                  <a:pt x="74" y="671"/>
                </a:lnTo>
                <a:lnTo>
                  <a:pt x="63" y="677"/>
                </a:lnTo>
                <a:lnTo>
                  <a:pt x="54" y="683"/>
                </a:lnTo>
                <a:lnTo>
                  <a:pt x="44" y="690"/>
                </a:lnTo>
                <a:lnTo>
                  <a:pt x="35" y="697"/>
                </a:lnTo>
                <a:lnTo>
                  <a:pt x="28" y="706"/>
                </a:lnTo>
                <a:lnTo>
                  <a:pt x="20" y="715"/>
                </a:lnTo>
                <a:lnTo>
                  <a:pt x="15" y="725"/>
                </a:lnTo>
                <a:lnTo>
                  <a:pt x="10" y="736"/>
                </a:lnTo>
                <a:lnTo>
                  <a:pt x="5" y="746"/>
                </a:lnTo>
                <a:lnTo>
                  <a:pt x="2" y="758"/>
                </a:lnTo>
                <a:lnTo>
                  <a:pt x="1" y="770"/>
                </a:lnTo>
                <a:lnTo>
                  <a:pt x="0" y="783"/>
                </a:lnTo>
                <a:lnTo>
                  <a:pt x="1" y="795"/>
                </a:lnTo>
                <a:lnTo>
                  <a:pt x="2" y="806"/>
                </a:lnTo>
                <a:lnTo>
                  <a:pt x="5" y="818"/>
                </a:lnTo>
                <a:lnTo>
                  <a:pt x="10" y="829"/>
                </a:lnTo>
                <a:lnTo>
                  <a:pt x="15" y="840"/>
                </a:lnTo>
                <a:lnTo>
                  <a:pt x="20" y="849"/>
                </a:lnTo>
                <a:lnTo>
                  <a:pt x="28" y="859"/>
                </a:lnTo>
                <a:lnTo>
                  <a:pt x="35" y="868"/>
                </a:lnTo>
                <a:lnTo>
                  <a:pt x="44" y="875"/>
                </a:lnTo>
                <a:lnTo>
                  <a:pt x="54" y="883"/>
                </a:lnTo>
                <a:lnTo>
                  <a:pt x="63" y="888"/>
                </a:lnTo>
                <a:lnTo>
                  <a:pt x="74" y="893"/>
                </a:lnTo>
                <a:lnTo>
                  <a:pt x="85" y="898"/>
                </a:lnTo>
                <a:lnTo>
                  <a:pt x="97" y="901"/>
                </a:lnTo>
                <a:lnTo>
                  <a:pt x="108" y="902"/>
                </a:lnTo>
                <a:lnTo>
                  <a:pt x="120" y="903"/>
                </a:lnTo>
                <a:lnTo>
                  <a:pt x="133" y="902"/>
                </a:lnTo>
                <a:lnTo>
                  <a:pt x="145" y="901"/>
                </a:lnTo>
                <a:lnTo>
                  <a:pt x="157" y="898"/>
                </a:lnTo>
                <a:lnTo>
                  <a:pt x="167" y="893"/>
                </a:lnTo>
                <a:lnTo>
                  <a:pt x="178" y="888"/>
                </a:lnTo>
                <a:lnTo>
                  <a:pt x="188" y="883"/>
                </a:lnTo>
                <a:lnTo>
                  <a:pt x="197" y="875"/>
                </a:lnTo>
                <a:lnTo>
                  <a:pt x="206" y="868"/>
                </a:lnTo>
                <a:lnTo>
                  <a:pt x="214" y="859"/>
                </a:lnTo>
                <a:lnTo>
                  <a:pt x="221" y="849"/>
                </a:lnTo>
                <a:lnTo>
                  <a:pt x="226" y="840"/>
                </a:lnTo>
                <a:lnTo>
                  <a:pt x="232" y="829"/>
                </a:lnTo>
                <a:lnTo>
                  <a:pt x="236" y="818"/>
                </a:lnTo>
                <a:lnTo>
                  <a:pt x="238" y="806"/>
                </a:lnTo>
                <a:lnTo>
                  <a:pt x="240" y="795"/>
                </a:lnTo>
                <a:lnTo>
                  <a:pt x="241" y="783"/>
                </a:lnTo>
                <a:lnTo>
                  <a:pt x="240" y="767"/>
                </a:lnTo>
                <a:lnTo>
                  <a:pt x="237" y="753"/>
                </a:lnTo>
                <a:lnTo>
                  <a:pt x="233" y="738"/>
                </a:lnTo>
                <a:lnTo>
                  <a:pt x="226" y="725"/>
                </a:lnTo>
                <a:lnTo>
                  <a:pt x="219" y="713"/>
                </a:lnTo>
                <a:lnTo>
                  <a:pt x="209" y="701"/>
                </a:lnTo>
                <a:lnTo>
                  <a:pt x="200" y="692"/>
                </a:lnTo>
                <a:lnTo>
                  <a:pt x="188" y="682"/>
                </a:lnTo>
                <a:lnTo>
                  <a:pt x="292" y="475"/>
                </a:lnTo>
                <a:lnTo>
                  <a:pt x="301" y="477"/>
                </a:lnTo>
                <a:lnTo>
                  <a:pt x="311" y="479"/>
                </a:lnTo>
                <a:lnTo>
                  <a:pt x="321" y="481"/>
                </a:lnTo>
                <a:lnTo>
                  <a:pt x="331" y="481"/>
                </a:lnTo>
                <a:lnTo>
                  <a:pt x="344" y="480"/>
                </a:lnTo>
                <a:lnTo>
                  <a:pt x="357" y="478"/>
                </a:lnTo>
                <a:lnTo>
                  <a:pt x="369" y="475"/>
                </a:lnTo>
                <a:lnTo>
                  <a:pt x="381" y="471"/>
                </a:lnTo>
                <a:lnTo>
                  <a:pt x="392" y="465"/>
                </a:lnTo>
                <a:lnTo>
                  <a:pt x="402" y="458"/>
                </a:lnTo>
                <a:lnTo>
                  <a:pt x="412" y="450"/>
                </a:lnTo>
                <a:lnTo>
                  <a:pt x="421" y="442"/>
                </a:lnTo>
                <a:lnTo>
                  <a:pt x="526" y="516"/>
                </a:lnTo>
                <a:lnTo>
                  <a:pt x="520" y="529"/>
                </a:lnTo>
                <a:lnTo>
                  <a:pt x="516" y="543"/>
                </a:lnTo>
                <a:lnTo>
                  <a:pt x="513" y="557"/>
                </a:lnTo>
                <a:lnTo>
                  <a:pt x="512" y="572"/>
                </a:lnTo>
                <a:lnTo>
                  <a:pt x="513" y="584"/>
                </a:lnTo>
                <a:lnTo>
                  <a:pt x="515" y="596"/>
                </a:lnTo>
                <a:lnTo>
                  <a:pt x="517" y="608"/>
                </a:lnTo>
                <a:lnTo>
                  <a:pt x="521" y="619"/>
                </a:lnTo>
                <a:lnTo>
                  <a:pt x="527" y="629"/>
                </a:lnTo>
                <a:lnTo>
                  <a:pt x="533" y="639"/>
                </a:lnTo>
                <a:lnTo>
                  <a:pt x="540" y="649"/>
                </a:lnTo>
                <a:lnTo>
                  <a:pt x="547" y="657"/>
                </a:lnTo>
                <a:lnTo>
                  <a:pt x="556" y="665"/>
                </a:lnTo>
                <a:lnTo>
                  <a:pt x="565" y="671"/>
                </a:lnTo>
                <a:lnTo>
                  <a:pt x="575" y="678"/>
                </a:lnTo>
                <a:lnTo>
                  <a:pt x="586" y="683"/>
                </a:lnTo>
                <a:lnTo>
                  <a:pt x="596" y="686"/>
                </a:lnTo>
                <a:lnTo>
                  <a:pt x="608" y="690"/>
                </a:lnTo>
                <a:lnTo>
                  <a:pt x="620" y="692"/>
                </a:lnTo>
                <a:lnTo>
                  <a:pt x="633" y="693"/>
                </a:lnTo>
                <a:lnTo>
                  <a:pt x="645" y="692"/>
                </a:lnTo>
                <a:lnTo>
                  <a:pt x="656" y="690"/>
                </a:lnTo>
                <a:lnTo>
                  <a:pt x="668" y="686"/>
                </a:lnTo>
                <a:lnTo>
                  <a:pt x="679" y="683"/>
                </a:lnTo>
                <a:lnTo>
                  <a:pt x="690" y="678"/>
                </a:lnTo>
                <a:lnTo>
                  <a:pt x="699" y="671"/>
                </a:lnTo>
                <a:lnTo>
                  <a:pt x="709" y="665"/>
                </a:lnTo>
                <a:lnTo>
                  <a:pt x="718" y="657"/>
                </a:lnTo>
                <a:lnTo>
                  <a:pt x="725" y="649"/>
                </a:lnTo>
                <a:lnTo>
                  <a:pt x="733" y="639"/>
                </a:lnTo>
                <a:lnTo>
                  <a:pt x="738" y="629"/>
                </a:lnTo>
                <a:lnTo>
                  <a:pt x="743" y="619"/>
                </a:lnTo>
                <a:lnTo>
                  <a:pt x="748" y="608"/>
                </a:lnTo>
                <a:lnTo>
                  <a:pt x="751" y="596"/>
                </a:lnTo>
                <a:lnTo>
                  <a:pt x="752" y="584"/>
                </a:lnTo>
                <a:lnTo>
                  <a:pt x="753" y="572"/>
                </a:lnTo>
                <a:lnTo>
                  <a:pt x="753" y="563"/>
                </a:lnTo>
                <a:lnTo>
                  <a:pt x="752" y="554"/>
                </a:lnTo>
                <a:lnTo>
                  <a:pt x="750" y="546"/>
                </a:lnTo>
                <a:lnTo>
                  <a:pt x="748" y="537"/>
                </a:lnTo>
                <a:lnTo>
                  <a:pt x="745" y="530"/>
                </a:lnTo>
                <a:lnTo>
                  <a:pt x="742" y="521"/>
                </a:lnTo>
                <a:lnTo>
                  <a:pt x="738" y="514"/>
                </a:lnTo>
                <a:lnTo>
                  <a:pt x="734" y="507"/>
                </a:lnTo>
                <a:lnTo>
                  <a:pt x="729" y="500"/>
                </a:lnTo>
                <a:lnTo>
                  <a:pt x="724" y="493"/>
                </a:lnTo>
                <a:lnTo>
                  <a:pt x="719" y="488"/>
                </a:lnTo>
                <a:lnTo>
                  <a:pt x="712" y="481"/>
                </a:lnTo>
                <a:lnTo>
                  <a:pt x="706" y="476"/>
                </a:lnTo>
                <a:lnTo>
                  <a:pt x="699" y="472"/>
                </a:lnTo>
                <a:lnTo>
                  <a:pt x="692" y="468"/>
                </a:lnTo>
                <a:lnTo>
                  <a:pt x="684" y="463"/>
                </a:lnTo>
                <a:lnTo>
                  <a:pt x="759" y="238"/>
                </a:lnTo>
                <a:lnTo>
                  <a:pt x="771" y="240"/>
                </a:lnTo>
                <a:lnTo>
                  <a:pt x="783" y="240"/>
                </a:lnTo>
                <a:lnTo>
                  <a:pt x="795" y="240"/>
                </a:lnTo>
                <a:lnTo>
                  <a:pt x="808" y="238"/>
                </a:lnTo>
                <a:lnTo>
                  <a:pt x="818" y="235"/>
                </a:lnTo>
                <a:lnTo>
                  <a:pt x="830" y="232"/>
                </a:lnTo>
                <a:lnTo>
                  <a:pt x="841" y="226"/>
                </a:lnTo>
                <a:lnTo>
                  <a:pt x="851" y="220"/>
                </a:lnTo>
                <a:lnTo>
                  <a:pt x="859" y="213"/>
                </a:lnTo>
                <a:lnTo>
                  <a:pt x="868" y="206"/>
                </a:lnTo>
                <a:lnTo>
                  <a:pt x="876" y="197"/>
                </a:lnTo>
                <a:lnTo>
                  <a:pt x="883" y="188"/>
                </a:lnTo>
                <a:lnTo>
                  <a:pt x="889" y="178"/>
                </a:lnTo>
                <a:lnTo>
                  <a:pt x="893" y="167"/>
                </a:lnTo>
                <a:lnTo>
                  <a:pt x="898" y="156"/>
                </a:lnTo>
                <a:lnTo>
                  <a:pt x="901" y="145"/>
                </a:lnTo>
                <a:lnTo>
                  <a:pt x="903" y="133"/>
                </a:lnTo>
                <a:lnTo>
                  <a:pt x="903" y="120"/>
                </a:lnTo>
                <a:lnTo>
                  <a:pt x="903" y="108"/>
                </a:lnTo>
                <a:lnTo>
                  <a:pt x="901" y="96"/>
                </a:lnTo>
                <a:lnTo>
                  <a:pt x="898" y="85"/>
                </a:lnTo>
                <a:lnTo>
                  <a:pt x="893" y="74"/>
                </a:lnTo>
                <a:lnTo>
                  <a:pt x="889" y="63"/>
                </a:lnTo>
                <a:lnTo>
                  <a:pt x="883" y="52"/>
                </a:lnTo>
                <a:lnTo>
                  <a:pt x="876" y="44"/>
                </a:lnTo>
                <a:lnTo>
                  <a:pt x="868" y="35"/>
                </a:lnTo>
                <a:lnTo>
                  <a:pt x="859" y="28"/>
                </a:lnTo>
                <a:lnTo>
                  <a:pt x="851" y="20"/>
                </a:lnTo>
                <a:lnTo>
                  <a:pt x="841" y="14"/>
                </a:lnTo>
                <a:lnTo>
                  <a:pt x="830" y="10"/>
                </a:lnTo>
                <a:lnTo>
                  <a:pt x="818" y="5"/>
                </a:lnTo>
                <a:lnTo>
                  <a:pt x="808" y="2"/>
                </a:lnTo>
                <a:lnTo>
                  <a:pt x="795" y="0"/>
                </a:lnTo>
                <a:lnTo>
                  <a:pt x="7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Tree>
    <p:extLst>
      <p:ext uri="{BB962C8B-B14F-4D97-AF65-F5344CB8AC3E}">
        <p14:creationId xmlns:p14="http://schemas.microsoft.com/office/powerpoint/2010/main" val="275519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89192" y="256578"/>
            <a:ext cx="7238824" cy="430887"/>
          </a:xfrm>
          <a:prstGeom prst="rect">
            <a:avLst/>
          </a:prstGeom>
        </p:spPr>
        <p:txBody>
          <a:bodyPr wrap="square" lIns="0" tIns="0" rIns="0" bIns="0" rtlCol="0" anchor="t">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Conclusiones de los Modelos Analizados</a:t>
            </a:r>
            <a:endParaRPr lang="en-US" sz="2800" b="1" dirty="0">
              <a:solidFill>
                <a:srgbClr val="92D050"/>
              </a:solidFill>
              <a:latin typeface="Segoe UI" panose="020B0502040204020203" pitchFamily="34" charset="0"/>
              <a:cs typeface="Segoe UI" panose="020B0502040204020203" pitchFamily="34" charset="0"/>
            </a:endParaRPr>
          </a:p>
        </p:txBody>
      </p:sp>
      <p:sp>
        <p:nvSpPr>
          <p:cNvPr id="5" name="Freeform 5"/>
          <p:cNvSpPr/>
          <p:nvPr/>
        </p:nvSpPr>
        <p:spPr>
          <a:xfrm rot="1812047">
            <a:off x="4188742" y="1869533"/>
            <a:ext cx="3814517" cy="4322399"/>
          </a:xfrm>
          <a:custGeom>
            <a:avLst/>
            <a:gdLst/>
            <a:ahLst/>
            <a:cxnLst/>
            <a:rect l="l" t="t" r="r" b="b"/>
            <a:pathLst>
              <a:path w="5721775" h="6483598">
                <a:moveTo>
                  <a:pt x="0" y="0"/>
                </a:moveTo>
                <a:lnTo>
                  <a:pt x="5721776" y="0"/>
                </a:lnTo>
                <a:lnTo>
                  <a:pt x="5721776" y="6483599"/>
                </a:lnTo>
                <a:lnTo>
                  <a:pt x="0" y="6483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4981429" y="2266095"/>
            <a:ext cx="548187" cy="548187"/>
          </a:xfrm>
          <a:custGeom>
            <a:avLst/>
            <a:gdLst/>
            <a:ahLst/>
            <a:cxnLst/>
            <a:rect l="l" t="t" r="r" b="b"/>
            <a:pathLst>
              <a:path w="822281" h="822281">
                <a:moveTo>
                  <a:pt x="0" y="0"/>
                </a:moveTo>
                <a:lnTo>
                  <a:pt x="822281" y="0"/>
                </a:lnTo>
                <a:lnTo>
                  <a:pt x="822281" y="822280"/>
                </a:lnTo>
                <a:lnTo>
                  <a:pt x="0" y="822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919880" y="5264932"/>
            <a:ext cx="548187" cy="548187"/>
          </a:xfrm>
          <a:custGeom>
            <a:avLst/>
            <a:gdLst/>
            <a:ahLst/>
            <a:cxnLst/>
            <a:rect l="l" t="t" r="r" b="b"/>
            <a:pathLst>
              <a:path w="822281" h="822281">
                <a:moveTo>
                  <a:pt x="0" y="0"/>
                </a:moveTo>
                <a:lnTo>
                  <a:pt x="822281" y="0"/>
                </a:lnTo>
                <a:lnTo>
                  <a:pt x="822281" y="822281"/>
                </a:lnTo>
                <a:lnTo>
                  <a:pt x="0" y="822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528016" y="3750290"/>
            <a:ext cx="548187" cy="548187"/>
          </a:xfrm>
          <a:custGeom>
            <a:avLst/>
            <a:gdLst/>
            <a:ahLst/>
            <a:cxnLst/>
            <a:rect l="l" t="t" r="r" b="b"/>
            <a:pathLst>
              <a:path w="822281" h="822281">
                <a:moveTo>
                  <a:pt x="0" y="0"/>
                </a:moveTo>
                <a:lnTo>
                  <a:pt x="822281" y="0"/>
                </a:lnTo>
                <a:lnTo>
                  <a:pt x="822281" y="822281"/>
                </a:lnTo>
                <a:lnTo>
                  <a:pt x="0" y="822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669824" y="2266095"/>
            <a:ext cx="548187" cy="548187"/>
          </a:xfrm>
          <a:custGeom>
            <a:avLst/>
            <a:gdLst/>
            <a:ahLst/>
            <a:cxnLst/>
            <a:rect l="l" t="t" r="r" b="b"/>
            <a:pathLst>
              <a:path w="822281" h="822281">
                <a:moveTo>
                  <a:pt x="0" y="0"/>
                </a:moveTo>
                <a:lnTo>
                  <a:pt x="822281" y="0"/>
                </a:lnTo>
                <a:lnTo>
                  <a:pt x="822281" y="822280"/>
                </a:lnTo>
                <a:lnTo>
                  <a:pt x="0" y="8222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6657124" y="5245882"/>
            <a:ext cx="548187" cy="548187"/>
          </a:xfrm>
          <a:custGeom>
            <a:avLst/>
            <a:gdLst/>
            <a:ahLst/>
            <a:cxnLst/>
            <a:rect l="l" t="t" r="r" b="b"/>
            <a:pathLst>
              <a:path w="822281" h="822281">
                <a:moveTo>
                  <a:pt x="0" y="0"/>
                </a:moveTo>
                <a:lnTo>
                  <a:pt x="822281" y="0"/>
                </a:lnTo>
                <a:lnTo>
                  <a:pt x="822281" y="822281"/>
                </a:lnTo>
                <a:lnTo>
                  <a:pt x="0" y="822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112867" y="3762990"/>
            <a:ext cx="548187" cy="548187"/>
          </a:xfrm>
          <a:custGeom>
            <a:avLst/>
            <a:gdLst/>
            <a:ahLst/>
            <a:cxnLst/>
            <a:rect l="l" t="t" r="r" b="b"/>
            <a:pathLst>
              <a:path w="822281" h="822281">
                <a:moveTo>
                  <a:pt x="0" y="0"/>
                </a:moveTo>
                <a:lnTo>
                  <a:pt x="822280" y="0"/>
                </a:lnTo>
                <a:lnTo>
                  <a:pt x="822280" y="822281"/>
                </a:lnTo>
                <a:lnTo>
                  <a:pt x="0" y="822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5646802" y="3637934"/>
            <a:ext cx="844666" cy="760199"/>
          </a:xfrm>
          <a:custGeom>
            <a:avLst/>
            <a:gdLst/>
            <a:ahLst/>
            <a:cxnLst/>
            <a:rect l="l" t="t" r="r" b="b"/>
            <a:pathLst>
              <a:path w="1266999" h="1140299">
                <a:moveTo>
                  <a:pt x="0" y="0"/>
                </a:moveTo>
                <a:lnTo>
                  <a:pt x="1266999" y="0"/>
                </a:lnTo>
                <a:lnTo>
                  <a:pt x="1266999" y="1140299"/>
                </a:lnTo>
                <a:lnTo>
                  <a:pt x="0" y="11402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409675" y="5351896"/>
            <a:ext cx="3631049" cy="755463"/>
          </a:xfrm>
          <a:prstGeom prst="rect">
            <a:avLst/>
          </a:prstGeom>
        </p:spPr>
        <p:txBody>
          <a:bodyPr lIns="0" tIns="0" rIns="0" bIns="0" rtlCol="0" anchor="t">
            <a:spAutoFit/>
          </a:bodyPr>
          <a:lstStyle/>
          <a:p>
            <a:pPr algn="just">
              <a:lnSpc>
                <a:spcPts val="1517"/>
              </a:lnSpc>
            </a:pPr>
            <a:r>
              <a:rPr lang="es-ES" sz="1167" dirty="0">
                <a:solidFill>
                  <a:srgbClr val="000000"/>
                </a:solidFill>
                <a:latin typeface="Poppins"/>
                <a:ea typeface="Poppins"/>
                <a:cs typeface="Poppins"/>
                <a:sym typeface="Poppins"/>
              </a:rPr>
              <a:t>Algunos modelos dan importancia a las mismas, pero pensamos que ello se debe a que se cerraron algunas tiendas y, en otros casos, la plantilla estaba en edad de jubilación en un alto porcentaje.</a:t>
            </a:r>
          </a:p>
        </p:txBody>
      </p:sp>
      <p:sp>
        <p:nvSpPr>
          <p:cNvPr id="14" name="TextBox 14"/>
          <p:cNvSpPr txBox="1"/>
          <p:nvPr/>
        </p:nvSpPr>
        <p:spPr>
          <a:xfrm>
            <a:off x="8399713" y="3455629"/>
            <a:ext cx="3631049" cy="947824"/>
          </a:xfrm>
          <a:prstGeom prst="rect">
            <a:avLst/>
          </a:prstGeom>
        </p:spPr>
        <p:txBody>
          <a:bodyPr lIns="0" tIns="0" rIns="0" bIns="0" rtlCol="0" anchor="t">
            <a:spAutoFit/>
          </a:bodyPr>
          <a:lstStyle/>
          <a:p>
            <a:pPr algn="just">
              <a:lnSpc>
                <a:spcPts val="1517"/>
              </a:lnSpc>
            </a:pPr>
            <a:r>
              <a:rPr lang="es-ES" sz="1167" dirty="0">
                <a:solidFill>
                  <a:srgbClr val="000000"/>
                </a:solidFill>
                <a:latin typeface="Poppins"/>
                <a:ea typeface="Poppins"/>
                <a:cs typeface="Poppins"/>
                <a:sym typeface="Poppins"/>
              </a:rPr>
              <a:t>Implantar estos modelos va a permitir gestionar el talento, los relevos generacionales, evitar los abandonos en un mayor porcentaje siendo proactivos, optimizando los procesos y por lo tanto el ahorro económico para la empresa.</a:t>
            </a:r>
          </a:p>
        </p:txBody>
      </p:sp>
      <p:sp>
        <p:nvSpPr>
          <p:cNvPr id="15" name="TextBox 15"/>
          <p:cNvSpPr txBox="1"/>
          <p:nvPr/>
        </p:nvSpPr>
        <p:spPr>
          <a:xfrm>
            <a:off x="348964" y="4097318"/>
            <a:ext cx="3631049" cy="563103"/>
          </a:xfrm>
          <a:prstGeom prst="rect">
            <a:avLst/>
          </a:prstGeom>
        </p:spPr>
        <p:txBody>
          <a:bodyPr lIns="0" tIns="0" rIns="0" bIns="0" rtlCol="0" anchor="t">
            <a:spAutoFit/>
          </a:bodyPr>
          <a:lstStyle/>
          <a:p>
            <a:pPr algn="just">
              <a:lnSpc>
                <a:spcPts val="1517"/>
              </a:lnSpc>
            </a:pPr>
            <a:r>
              <a:rPr lang="es-ES" sz="1167" noProof="1">
                <a:solidFill>
                  <a:srgbClr val="000000"/>
                </a:solidFill>
                <a:latin typeface="Poppins"/>
                <a:ea typeface="Poppins"/>
                <a:cs typeface="Poppins"/>
                <a:sym typeface="Poppins"/>
              </a:rPr>
              <a:t>Algunas funciones y departamentos registran un número más alto de abandonos por lo que habrá que poner el foco en los mismos.</a:t>
            </a:r>
          </a:p>
        </p:txBody>
      </p:sp>
      <p:sp>
        <p:nvSpPr>
          <p:cNvPr id="16" name="TextBox 16"/>
          <p:cNvSpPr txBox="1"/>
          <p:nvPr/>
        </p:nvSpPr>
        <p:spPr>
          <a:xfrm>
            <a:off x="302407" y="1921880"/>
            <a:ext cx="3631049" cy="563103"/>
          </a:xfrm>
          <a:prstGeom prst="rect">
            <a:avLst/>
          </a:prstGeom>
        </p:spPr>
        <p:txBody>
          <a:bodyPr lIns="0" tIns="0" rIns="0" bIns="0" rtlCol="0" anchor="t">
            <a:spAutoFit/>
          </a:bodyPr>
          <a:lstStyle/>
          <a:p>
            <a:pPr algn="just">
              <a:lnSpc>
                <a:spcPts val="1517"/>
              </a:lnSpc>
            </a:pPr>
            <a:r>
              <a:rPr lang="es-ES" sz="1167" dirty="0">
                <a:solidFill>
                  <a:srgbClr val="000000"/>
                </a:solidFill>
                <a:latin typeface="Poppins"/>
                <a:ea typeface="Poppins"/>
                <a:cs typeface="Poppins"/>
                <a:sym typeface="Poppins"/>
              </a:rPr>
              <a:t>Hemos visto que la franja de 20-30 años es la que más deja la empresa, después que ésta haya invertido en su formación.</a:t>
            </a:r>
          </a:p>
        </p:txBody>
      </p:sp>
      <p:sp>
        <p:nvSpPr>
          <p:cNvPr id="17" name="TextBox 17"/>
          <p:cNvSpPr txBox="1"/>
          <p:nvPr/>
        </p:nvSpPr>
        <p:spPr>
          <a:xfrm>
            <a:off x="7961750" y="2219096"/>
            <a:ext cx="3100690" cy="563103"/>
          </a:xfrm>
          <a:prstGeom prst="rect">
            <a:avLst/>
          </a:prstGeom>
        </p:spPr>
        <p:txBody>
          <a:bodyPr lIns="0" tIns="0" rIns="0" bIns="0" rtlCol="0" anchor="t">
            <a:spAutoFit/>
          </a:bodyPr>
          <a:lstStyle/>
          <a:p>
            <a:pPr algn="just">
              <a:lnSpc>
                <a:spcPts val="1517"/>
              </a:lnSpc>
            </a:pPr>
            <a:r>
              <a:rPr lang="es-ES" sz="1167" dirty="0">
                <a:solidFill>
                  <a:srgbClr val="000000"/>
                </a:solidFill>
                <a:latin typeface="Poppins"/>
                <a:ea typeface="Poppins"/>
                <a:cs typeface="Poppins"/>
                <a:sym typeface="Poppins"/>
              </a:rPr>
              <a:t>Los modelos son capaces de predecir si un empleado esté en activo o no, así como la posibilidad que deje la empresa</a:t>
            </a:r>
            <a:r>
              <a:rPr lang="en-US" sz="1167" dirty="0">
                <a:solidFill>
                  <a:srgbClr val="000000"/>
                </a:solidFill>
                <a:latin typeface="Poppins"/>
                <a:ea typeface="Poppins"/>
                <a:cs typeface="Poppins"/>
                <a:sym typeface="Poppins"/>
              </a:rPr>
              <a:t>.</a:t>
            </a:r>
          </a:p>
        </p:txBody>
      </p:sp>
      <p:sp>
        <p:nvSpPr>
          <p:cNvPr id="18" name="TextBox 18"/>
          <p:cNvSpPr txBox="1"/>
          <p:nvPr/>
        </p:nvSpPr>
        <p:spPr>
          <a:xfrm>
            <a:off x="317087" y="3008620"/>
            <a:ext cx="3100690" cy="563103"/>
          </a:xfrm>
          <a:prstGeom prst="rect">
            <a:avLst/>
          </a:prstGeom>
        </p:spPr>
        <p:txBody>
          <a:bodyPr lIns="0" tIns="0" rIns="0" bIns="0" rtlCol="0" anchor="t">
            <a:spAutoFit/>
          </a:bodyPr>
          <a:lstStyle/>
          <a:p>
            <a:pPr algn="just">
              <a:lnSpc>
                <a:spcPts val="1517"/>
              </a:lnSpc>
            </a:pPr>
            <a:r>
              <a:rPr lang="es-ES" sz="1167" dirty="0">
                <a:solidFill>
                  <a:srgbClr val="000000"/>
                </a:solidFill>
                <a:latin typeface="Poppins"/>
                <a:ea typeface="Poppins"/>
                <a:cs typeface="Poppins"/>
                <a:sym typeface="Poppins"/>
              </a:rPr>
              <a:t>Cada 5 años hay un pico de abandonos que habría que ver en si en el futuro se mantienen y abordar antes que éstas se produzcan.</a:t>
            </a:r>
          </a:p>
        </p:txBody>
      </p:sp>
      <p:sp>
        <p:nvSpPr>
          <p:cNvPr id="19" name="TextBox 19"/>
          <p:cNvSpPr txBox="1"/>
          <p:nvPr/>
        </p:nvSpPr>
        <p:spPr>
          <a:xfrm>
            <a:off x="685801" y="4907581"/>
            <a:ext cx="1686940" cy="230832"/>
          </a:xfrm>
          <a:prstGeom prst="rect">
            <a:avLst/>
          </a:prstGeom>
        </p:spPr>
        <p:txBody>
          <a:bodyPr wrap="square" lIns="0" tIns="0" rIns="0" bIns="0" rtlCol="0" anchor="t">
            <a:spAutoFit/>
          </a:bodyPr>
          <a:lstStyle/>
          <a:p>
            <a:pPr>
              <a:lnSpc>
                <a:spcPts val="1807"/>
              </a:lnSpc>
            </a:pPr>
            <a:r>
              <a:rPr lang="es-ES" sz="1600" spc="-48" dirty="0">
                <a:solidFill>
                  <a:srgbClr val="000000"/>
                </a:solidFill>
                <a:latin typeface="Poppins Bold"/>
                <a:ea typeface="Poppins Bold"/>
                <a:cs typeface="Poppins Bold"/>
                <a:sym typeface="Poppins Bold"/>
              </a:rPr>
              <a:t>Ubicación</a:t>
            </a:r>
            <a:r>
              <a:rPr lang="en-US" sz="1600" spc="-48" dirty="0">
                <a:solidFill>
                  <a:srgbClr val="000000"/>
                </a:solidFill>
                <a:latin typeface="Poppins Bold"/>
                <a:ea typeface="Poppins Bold"/>
                <a:cs typeface="Poppins Bold"/>
                <a:sym typeface="Poppins Bold"/>
              </a:rPr>
              <a:t>/ Tienda</a:t>
            </a:r>
          </a:p>
        </p:txBody>
      </p:sp>
      <p:sp>
        <p:nvSpPr>
          <p:cNvPr id="20" name="TextBox 20"/>
          <p:cNvSpPr txBox="1"/>
          <p:nvPr/>
        </p:nvSpPr>
        <p:spPr>
          <a:xfrm>
            <a:off x="8399713" y="3096695"/>
            <a:ext cx="2127930" cy="231142"/>
          </a:xfrm>
          <a:prstGeom prst="rect">
            <a:avLst/>
          </a:prstGeom>
        </p:spPr>
        <p:txBody>
          <a:bodyPr wrap="square" lIns="0" tIns="0" rIns="0" bIns="0" rtlCol="0" anchor="t">
            <a:spAutoFit/>
          </a:bodyPr>
          <a:lstStyle/>
          <a:p>
            <a:pPr>
              <a:lnSpc>
                <a:spcPts val="1807"/>
              </a:lnSpc>
            </a:pPr>
            <a:r>
              <a:rPr lang="es-ES" sz="1600" spc="-48" dirty="0">
                <a:solidFill>
                  <a:srgbClr val="000000"/>
                </a:solidFill>
                <a:latin typeface="Poppins Bold"/>
                <a:ea typeface="Poppins Bold"/>
                <a:cs typeface="Poppins Bold"/>
                <a:sym typeface="Poppins Bold"/>
              </a:rPr>
              <a:t>Proactividad</a:t>
            </a:r>
          </a:p>
        </p:txBody>
      </p:sp>
      <p:sp>
        <p:nvSpPr>
          <p:cNvPr id="21" name="TextBox 21"/>
          <p:cNvSpPr txBox="1"/>
          <p:nvPr/>
        </p:nvSpPr>
        <p:spPr>
          <a:xfrm>
            <a:off x="-84282" y="3772569"/>
            <a:ext cx="2926474" cy="218008"/>
          </a:xfrm>
          <a:prstGeom prst="rect">
            <a:avLst/>
          </a:prstGeom>
        </p:spPr>
        <p:txBody>
          <a:bodyPr wrap="square" lIns="0" tIns="0" rIns="0" bIns="0" rtlCol="0" anchor="t">
            <a:spAutoFit/>
          </a:bodyPr>
          <a:lstStyle/>
          <a:p>
            <a:pPr algn="r">
              <a:lnSpc>
                <a:spcPts val="1686"/>
              </a:lnSpc>
            </a:pPr>
            <a:r>
              <a:rPr lang="es-ES" sz="1600" spc="-45" dirty="0">
                <a:solidFill>
                  <a:srgbClr val="000000"/>
                </a:solidFill>
                <a:latin typeface="Poppins Bold"/>
                <a:ea typeface="Poppins Bold"/>
                <a:cs typeface="Poppins Bold"/>
                <a:sym typeface="Poppins Bold"/>
              </a:rPr>
              <a:t>Funciones</a:t>
            </a:r>
            <a:r>
              <a:rPr lang="en-US" sz="1600" spc="-45" dirty="0">
                <a:solidFill>
                  <a:srgbClr val="000000"/>
                </a:solidFill>
                <a:latin typeface="Poppins Bold"/>
                <a:ea typeface="Poppins Bold"/>
                <a:cs typeface="Poppins Bold"/>
                <a:sym typeface="Poppins Bold"/>
              </a:rPr>
              <a:t> y </a:t>
            </a:r>
            <a:r>
              <a:rPr lang="es-ES" sz="1600" spc="-45" dirty="0">
                <a:solidFill>
                  <a:srgbClr val="000000"/>
                </a:solidFill>
                <a:latin typeface="Poppins Bold"/>
                <a:ea typeface="Poppins Bold"/>
                <a:cs typeface="Poppins Bold"/>
                <a:sym typeface="Poppins Bold"/>
              </a:rPr>
              <a:t>departamentos</a:t>
            </a:r>
          </a:p>
        </p:txBody>
      </p:sp>
      <p:sp>
        <p:nvSpPr>
          <p:cNvPr id="22" name="TextBox 22"/>
          <p:cNvSpPr txBox="1"/>
          <p:nvPr/>
        </p:nvSpPr>
        <p:spPr>
          <a:xfrm>
            <a:off x="496969" y="1536736"/>
            <a:ext cx="548188" cy="230832"/>
          </a:xfrm>
          <a:prstGeom prst="rect">
            <a:avLst/>
          </a:prstGeom>
        </p:spPr>
        <p:txBody>
          <a:bodyPr wrap="square" lIns="0" tIns="0" rIns="0" bIns="0" rtlCol="0" anchor="t">
            <a:spAutoFit/>
          </a:bodyPr>
          <a:lstStyle/>
          <a:p>
            <a:pPr algn="r">
              <a:lnSpc>
                <a:spcPts val="1807"/>
              </a:lnSpc>
            </a:pPr>
            <a:r>
              <a:rPr lang="es-ES" sz="1600" spc="-48" dirty="0">
                <a:solidFill>
                  <a:srgbClr val="000000"/>
                </a:solidFill>
                <a:latin typeface="Poppins Bold"/>
                <a:ea typeface="Poppins Bold"/>
                <a:cs typeface="Poppins Bold"/>
                <a:sym typeface="Poppins Bold"/>
              </a:rPr>
              <a:t>Edad</a:t>
            </a:r>
          </a:p>
        </p:txBody>
      </p:sp>
      <p:sp>
        <p:nvSpPr>
          <p:cNvPr id="23" name="TextBox 23"/>
          <p:cNvSpPr txBox="1"/>
          <p:nvPr/>
        </p:nvSpPr>
        <p:spPr>
          <a:xfrm>
            <a:off x="7918694" y="1864822"/>
            <a:ext cx="2878649" cy="230832"/>
          </a:xfrm>
          <a:prstGeom prst="rect">
            <a:avLst/>
          </a:prstGeom>
        </p:spPr>
        <p:txBody>
          <a:bodyPr lIns="0" tIns="0" rIns="0" bIns="0" rtlCol="0" anchor="t">
            <a:spAutoFit/>
          </a:bodyPr>
          <a:lstStyle/>
          <a:p>
            <a:pPr>
              <a:lnSpc>
                <a:spcPts val="1807"/>
              </a:lnSpc>
            </a:pPr>
            <a:r>
              <a:rPr lang="en-US" sz="1600" spc="-48" dirty="0">
                <a:solidFill>
                  <a:srgbClr val="000000"/>
                </a:solidFill>
                <a:latin typeface="Poppins Bold"/>
                <a:ea typeface="Poppins Bold"/>
                <a:cs typeface="Poppins Bold"/>
                <a:sym typeface="Poppins Bold"/>
              </a:rPr>
              <a:t>P</a:t>
            </a:r>
            <a:r>
              <a:rPr lang="es-ES" sz="1600" spc="-48" dirty="0">
                <a:solidFill>
                  <a:srgbClr val="000000"/>
                </a:solidFill>
                <a:latin typeface="Poppins Bold"/>
                <a:ea typeface="Poppins Bold"/>
                <a:cs typeface="Poppins Bold"/>
                <a:sym typeface="Poppins Bold"/>
              </a:rPr>
              <a:t>redecir</a:t>
            </a:r>
            <a:r>
              <a:rPr lang="en-US" sz="1600" spc="-48" dirty="0">
                <a:solidFill>
                  <a:srgbClr val="000000"/>
                </a:solidFill>
                <a:latin typeface="Poppins Bold"/>
                <a:ea typeface="Poppins Bold"/>
                <a:cs typeface="Poppins Bold"/>
                <a:sym typeface="Poppins Bold"/>
              </a:rPr>
              <a:t> Status / resigned</a:t>
            </a:r>
          </a:p>
        </p:txBody>
      </p:sp>
      <p:sp>
        <p:nvSpPr>
          <p:cNvPr id="24" name="TextBox 24"/>
          <p:cNvSpPr txBox="1"/>
          <p:nvPr/>
        </p:nvSpPr>
        <p:spPr>
          <a:xfrm>
            <a:off x="496969" y="2628918"/>
            <a:ext cx="1085821" cy="230832"/>
          </a:xfrm>
          <a:prstGeom prst="rect">
            <a:avLst/>
          </a:prstGeom>
        </p:spPr>
        <p:txBody>
          <a:bodyPr wrap="square" lIns="0" tIns="0" rIns="0" bIns="0" rtlCol="0" anchor="t">
            <a:spAutoFit/>
          </a:bodyPr>
          <a:lstStyle/>
          <a:p>
            <a:pPr algn="r">
              <a:lnSpc>
                <a:spcPts val="1807"/>
              </a:lnSpc>
            </a:pPr>
            <a:r>
              <a:rPr lang="es-ES" sz="1600" spc="-48" dirty="0">
                <a:solidFill>
                  <a:srgbClr val="000000"/>
                </a:solidFill>
                <a:latin typeface="Poppins Bold"/>
                <a:ea typeface="Poppins Bold"/>
                <a:cs typeface="Poppins Bold"/>
                <a:sym typeface="Poppins Bold"/>
              </a:rPr>
              <a:t>Antigüedad</a:t>
            </a:r>
          </a:p>
        </p:txBody>
      </p:sp>
      <p:sp>
        <p:nvSpPr>
          <p:cNvPr id="2" name="Rectangle 1">
            <a:extLst>
              <a:ext uri="{FF2B5EF4-FFF2-40B4-BE49-F238E27FC236}">
                <a16:creationId xmlns:a16="http://schemas.microsoft.com/office/drawing/2014/main" id="{DBFF6A1B-6124-4DA9-A8F0-C23353179FB3}"/>
              </a:ext>
            </a:extLst>
          </p:cNvPr>
          <p:cNvSpPr/>
          <p:nvPr/>
        </p:nvSpPr>
        <p:spPr>
          <a:xfrm>
            <a:off x="380834" y="1007690"/>
            <a:ext cx="3624710" cy="369332"/>
          </a:xfrm>
          <a:prstGeom prst="rect">
            <a:avLst/>
          </a:prstGeom>
        </p:spPr>
        <p:txBody>
          <a:bodyPr wrap="none">
            <a:spAutoFit/>
          </a:bodyPr>
          <a:lstStyle/>
          <a:p>
            <a:pPr lvl="0">
              <a:defRPr/>
            </a:pPr>
            <a:r>
              <a:rPr lang="es-ES" b="1" dirty="0">
                <a:solidFill>
                  <a:srgbClr val="92D050"/>
                </a:solidFill>
                <a:latin typeface="Segoe UI" panose="020B0502040204020203" pitchFamily="34" charset="0"/>
                <a:cs typeface="Segoe UI" panose="020B0502040204020203" pitchFamily="34" charset="0"/>
              </a:rPr>
              <a:t>Principales variables a controlar</a:t>
            </a:r>
            <a:endParaRPr lang="en-US" b="1" dirty="0">
              <a:solidFill>
                <a:srgbClr val="92D05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71716A24-4C9B-4C35-9489-B9ADF7BFAD59}"/>
              </a:ext>
            </a:extLst>
          </p:cNvPr>
          <p:cNvSpPr/>
          <p:nvPr/>
        </p:nvSpPr>
        <p:spPr>
          <a:xfrm>
            <a:off x="7528417" y="1067353"/>
            <a:ext cx="1742593" cy="369332"/>
          </a:xfrm>
          <a:prstGeom prst="rect">
            <a:avLst/>
          </a:prstGeom>
        </p:spPr>
        <p:txBody>
          <a:bodyPr wrap="none">
            <a:spAutoFit/>
          </a:bodyPr>
          <a:lstStyle/>
          <a:p>
            <a:pPr lvl="0">
              <a:defRPr/>
            </a:pPr>
            <a:r>
              <a:rPr lang="es-ES" b="1" dirty="0">
                <a:solidFill>
                  <a:srgbClr val="92D050"/>
                </a:solidFill>
                <a:latin typeface="Segoe UI" panose="020B0502040204020203" pitchFamily="34" charset="0"/>
                <a:cs typeface="Segoe UI" panose="020B0502040204020203" pitchFamily="34" charset="0"/>
              </a:rPr>
              <a:t>Qué permiten</a:t>
            </a:r>
            <a:endParaRPr lang="en-US" b="1" dirty="0">
              <a:solidFill>
                <a:srgbClr val="92D050"/>
              </a:solidFill>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CA124429-6FA1-4480-AA07-A416A7FE75F1}"/>
              </a:ext>
            </a:extLst>
          </p:cNvPr>
          <p:cNvSpPr/>
          <p:nvPr/>
        </p:nvSpPr>
        <p:spPr>
          <a:xfrm>
            <a:off x="7961750" y="4746788"/>
            <a:ext cx="1725601" cy="323165"/>
          </a:xfrm>
          <a:prstGeom prst="rect">
            <a:avLst/>
          </a:prstGeom>
        </p:spPr>
        <p:txBody>
          <a:bodyPr wrap="none">
            <a:spAutoFit/>
          </a:bodyPr>
          <a:lstStyle/>
          <a:p>
            <a:pPr>
              <a:lnSpc>
                <a:spcPts val="1807"/>
              </a:lnSpc>
            </a:pPr>
            <a:r>
              <a:rPr lang="es-ES" sz="1600" spc="-48" dirty="0">
                <a:solidFill>
                  <a:srgbClr val="000000"/>
                </a:solidFill>
                <a:latin typeface="Poppins Bold"/>
                <a:ea typeface="Poppins Bold"/>
                <a:cs typeface="Poppins Bold"/>
                <a:sym typeface="Poppins Bold"/>
              </a:rPr>
              <a:t>Ventaja competitiva</a:t>
            </a:r>
          </a:p>
        </p:txBody>
      </p:sp>
      <p:sp>
        <p:nvSpPr>
          <p:cNvPr id="28" name="Rectangle 27">
            <a:extLst>
              <a:ext uri="{FF2B5EF4-FFF2-40B4-BE49-F238E27FC236}">
                <a16:creationId xmlns:a16="http://schemas.microsoft.com/office/drawing/2014/main" id="{DD929CEB-A57C-4149-8F1D-465BD04FD0D5}"/>
              </a:ext>
            </a:extLst>
          </p:cNvPr>
          <p:cNvSpPr/>
          <p:nvPr/>
        </p:nvSpPr>
        <p:spPr>
          <a:xfrm>
            <a:off x="8003089" y="5099642"/>
            <a:ext cx="4125104" cy="853182"/>
          </a:xfrm>
          <a:prstGeom prst="rect">
            <a:avLst/>
          </a:prstGeom>
        </p:spPr>
        <p:txBody>
          <a:bodyPr wrap="square">
            <a:spAutoFit/>
          </a:bodyPr>
          <a:lstStyle/>
          <a:p>
            <a:pPr algn="just">
              <a:lnSpc>
                <a:spcPts val="1517"/>
              </a:lnSpc>
            </a:pPr>
            <a:r>
              <a:rPr lang="es-ES" sz="1167" dirty="0">
                <a:solidFill>
                  <a:srgbClr val="000000"/>
                </a:solidFill>
                <a:latin typeface="Poppins"/>
                <a:sym typeface="Poppins"/>
              </a:rPr>
              <a:t>La toma de decisiones basadas en Datos, además de la optimización y del ahorro económico que comentábamos anteriormente, da una ventaja competitiva a la empresa frente a sus competidores.</a:t>
            </a:r>
            <a:endParaRPr lang="es-ES" dirty="0">
              <a:solidFill>
                <a:srgbClr val="000000"/>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6635734" y="4"/>
            <a:ext cx="5809150" cy="6859490"/>
            <a:chOff x="0" y="0"/>
            <a:chExt cx="21042033" cy="24846598"/>
          </a:xfrm>
        </p:grpSpPr>
        <p:sp>
          <p:nvSpPr>
            <p:cNvPr id="4" name="Freeform 4"/>
            <p:cNvSpPr/>
            <p:nvPr/>
          </p:nvSpPr>
          <p:spPr>
            <a:xfrm>
              <a:off x="-658495" y="0"/>
              <a:ext cx="21700490" cy="24846662"/>
            </a:xfrm>
            <a:custGeom>
              <a:avLst/>
              <a:gdLst/>
              <a:ahLst/>
              <a:cxnLst/>
              <a:rect l="l" t="t" r="r" b="b"/>
              <a:pathLst>
                <a:path w="21700490" h="24846662">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a:blip r:embed="rId2"/>
              <a:stretch>
                <a:fillRect l="-40421" t="-5263" r="-60203" b="-8147"/>
              </a:stretch>
            </a:blipFill>
          </p:spPr>
        </p:sp>
      </p:grpSp>
      <p:grpSp>
        <p:nvGrpSpPr>
          <p:cNvPr id="6" name="Group 6"/>
          <p:cNvGrpSpPr/>
          <p:nvPr/>
        </p:nvGrpSpPr>
        <p:grpSpPr>
          <a:xfrm>
            <a:off x="6776956" y="630931"/>
            <a:ext cx="571911" cy="5719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lumMod val="75000"/>
              </a:schemeClr>
            </a:solidFill>
          </p:spPr>
        </p:sp>
        <p:sp>
          <p:nvSpPr>
            <p:cNvPr id="8" name="TextBox 8"/>
            <p:cNvSpPr txBox="1"/>
            <p:nvPr/>
          </p:nvSpPr>
          <p:spPr>
            <a:xfrm>
              <a:off x="76200" y="76200"/>
              <a:ext cx="660400" cy="660400"/>
            </a:xfrm>
            <a:prstGeom prst="rect">
              <a:avLst/>
            </a:prstGeom>
          </p:spPr>
          <p:txBody>
            <a:bodyPr lIns="33867" tIns="33867" rIns="33867" bIns="33867" rtlCol="0" anchor="ctr"/>
            <a:lstStyle/>
            <a:p>
              <a:pPr algn="ctr">
                <a:lnSpc>
                  <a:spcPts val="1237"/>
                </a:lnSpc>
              </a:pPr>
              <a:endParaRPr sz="1200"/>
            </a:p>
          </p:txBody>
        </p:sp>
      </p:grpSp>
      <p:grpSp>
        <p:nvGrpSpPr>
          <p:cNvPr id="9" name="Group 9"/>
          <p:cNvGrpSpPr/>
          <p:nvPr/>
        </p:nvGrpSpPr>
        <p:grpSpPr>
          <a:xfrm>
            <a:off x="6434212" y="1484064"/>
            <a:ext cx="403044" cy="403044"/>
            <a:chOff x="0" y="0"/>
            <a:chExt cx="812800" cy="812800"/>
          </a:xfrm>
          <a:solidFill>
            <a:srgbClr val="92D050"/>
          </a:solidFill>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11" name="TextBox 11"/>
            <p:cNvSpPr txBox="1"/>
            <p:nvPr/>
          </p:nvSpPr>
          <p:spPr>
            <a:xfrm>
              <a:off x="76200" y="76200"/>
              <a:ext cx="660400" cy="660400"/>
            </a:xfrm>
            <a:prstGeom prst="rect">
              <a:avLst/>
            </a:prstGeom>
            <a:grpFill/>
          </p:spPr>
          <p:txBody>
            <a:bodyPr lIns="33867" tIns="33867" rIns="33867" bIns="33867" rtlCol="0" anchor="ctr"/>
            <a:lstStyle/>
            <a:p>
              <a:pPr algn="ctr">
                <a:lnSpc>
                  <a:spcPts val="1237"/>
                </a:lnSpc>
              </a:pPr>
              <a:endParaRPr sz="1200"/>
            </a:p>
          </p:txBody>
        </p:sp>
      </p:grpSp>
      <p:grpSp>
        <p:nvGrpSpPr>
          <p:cNvPr id="12" name="Group 12"/>
          <p:cNvGrpSpPr/>
          <p:nvPr/>
        </p:nvGrpSpPr>
        <p:grpSpPr>
          <a:xfrm>
            <a:off x="6984272" y="454609"/>
            <a:ext cx="425089" cy="4250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id="14" name="TextBox 14"/>
            <p:cNvSpPr txBox="1"/>
            <p:nvPr/>
          </p:nvSpPr>
          <p:spPr>
            <a:xfrm>
              <a:off x="76200" y="76200"/>
              <a:ext cx="660400" cy="660400"/>
            </a:xfrm>
            <a:prstGeom prst="rect">
              <a:avLst/>
            </a:prstGeom>
          </p:spPr>
          <p:txBody>
            <a:bodyPr lIns="33867" tIns="33867" rIns="33867" bIns="33867" rtlCol="0" anchor="ctr"/>
            <a:lstStyle/>
            <a:p>
              <a:pPr algn="ctr">
                <a:lnSpc>
                  <a:spcPts val="1237"/>
                </a:lnSpc>
              </a:pPr>
              <a:endParaRPr sz="1200"/>
            </a:p>
          </p:txBody>
        </p:sp>
      </p:grpSp>
      <p:sp>
        <p:nvSpPr>
          <p:cNvPr id="20" name="TextBox 20"/>
          <p:cNvSpPr txBox="1"/>
          <p:nvPr/>
        </p:nvSpPr>
        <p:spPr>
          <a:xfrm>
            <a:off x="885876" y="1887108"/>
            <a:ext cx="4350752" cy="692497"/>
          </a:xfrm>
          <a:prstGeom prst="rect">
            <a:avLst/>
          </a:prstGeom>
        </p:spPr>
        <p:txBody>
          <a:bodyPr wrap="square" lIns="0" tIns="0" rIns="0" bIns="0" rtlCol="0" anchor="t">
            <a:spAutoFit/>
          </a:bodyPr>
          <a:lstStyle/>
          <a:p>
            <a:pPr>
              <a:lnSpc>
                <a:spcPts val="5414"/>
              </a:lnSpc>
            </a:pPr>
            <a:r>
              <a:rPr lang="en-US" sz="4749" b="1" dirty="0">
                <a:solidFill>
                  <a:srgbClr val="92D050"/>
                </a:solidFill>
                <a:latin typeface="Poppins Bold"/>
                <a:ea typeface="Poppins Bold"/>
                <a:cs typeface="Poppins Bold"/>
                <a:sym typeface="Poppins Bold"/>
              </a:rPr>
              <a:t>Dataset IBM</a:t>
            </a:r>
          </a:p>
        </p:txBody>
      </p:sp>
      <p:pic>
        <p:nvPicPr>
          <p:cNvPr id="4098" name="Picture 2" descr="The 50 Most Iconic Brand Logos of All Time | Complex">
            <a:extLst>
              <a:ext uri="{FF2B5EF4-FFF2-40B4-BE49-F238E27FC236}">
                <a16:creationId xmlns:a16="http://schemas.microsoft.com/office/drawing/2014/main" id="{3ADF36DA-70F9-4A19-A076-5B89A3DA9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76" y="2928605"/>
            <a:ext cx="2023125" cy="1349791"/>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5">
            <a:extLst>
              <a:ext uri="{FF2B5EF4-FFF2-40B4-BE49-F238E27FC236}">
                <a16:creationId xmlns:a16="http://schemas.microsoft.com/office/drawing/2014/main" id="{DD76A44D-1766-4726-872A-E387E9213117}"/>
              </a:ext>
            </a:extLst>
          </p:cNvPr>
          <p:cNvSpPr/>
          <p:nvPr/>
        </p:nvSpPr>
        <p:spPr>
          <a:xfrm>
            <a:off x="689820" y="685800"/>
            <a:ext cx="628859" cy="629646"/>
          </a:xfrm>
          <a:custGeom>
            <a:avLst/>
            <a:gdLst/>
            <a:ahLst/>
            <a:cxnLst/>
            <a:rect l="l" t="t" r="r" b="b"/>
            <a:pathLst>
              <a:path w="943289" h="944469">
                <a:moveTo>
                  <a:pt x="0" y="0"/>
                </a:moveTo>
                <a:lnTo>
                  <a:pt x="943289" y="0"/>
                </a:lnTo>
                <a:lnTo>
                  <a:pt x="943289" y="944469"/>
                </a:lnTo>
                <a:lnTo>
                  <a:pt x="0" y="944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613389" y="109907"/>
            <a:ext cx="11207550"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Perspectiva análisis </a:t>
            </a:r>
            <a:r>
              <a:rPr kumimoji="0" lang="es-ES" sz="2800" b="1" i="0" u="none" strike="noStrike" kern="1200" cap="none" spc="0" normalizeH="0" baseline="0" noProof="0" dirty="0" err="1">
                <a:ln>
                  <a:noFill/>
                </a:ln>
                <a:solidFill>
                  <a:srgbClr val="92D050"/>
                </a:solidFill>
                <a:effectLst/>
                <a:uLnTx/>
                <a:uFillTx/>
                <a:latin typeface="Segoe UI" panose="020B0502040204020203" pitchFamily="34" charset="0"/>
                <a:cs typeface="Segoe UI" panose="020B0502040204020203" pitchFamily="34" charset="0"/>
              </a:rPr>
              <a:t>Dataset</a:t>
            </a:r>
            <a:r>
              <a:rPr kumimoji="0" lang="es-E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 IBM 1/5.</a:t>
            </a:r>
            <a:endParaRPr kumimoji="0" lang="en-U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B5BDF964-7219-44F8-9162-2EF39029A87B}"/>
              </a:ext>
            </a:extLst>
          </p:cNvPr>
          <p:cNvPicPr>
            <a:picLocks noChangeAspect="1"/>
          </p:cNvPicPr>
          <p:nvPr/>
        </p:nvPicPr>
        <p:blipFill rotWithShape="1">
          <a:blip r:embed="rId2"/>
          <a:srcRect l="16428" t="49232" r="67297" b="38216"/>
          <a:stretch/>
        </p:blipFill>
        <p:spPr>
          <a:xfrm>
            <a:off x="1181014" y="1597730"/>
            <a:ext cx="2364044" cy="971727"/>
          </a:xfrm>
          <a:prstGeom prst="rect">
            <a:avLst/>
          </a:prstGeom>
        </p:spPr>
      </p:pic>
      <p:pic>
        <p:nvPicPr>
          <p:cNvPr id="3" name="Picture 2">
            <a:extLst>
              <a:ext uri="{FF2B5EF4-FFF2-40B4-BE49-F238E27FC236}">
                <a16:creationId xmlns:a16="http://schemas.microsoft.com/office/drawing/2014/main" id="{99387E70-5744-4B4C-BAA6-0C17E35FD146}"/>
              </a:ext>
            </a:extLst>
          </p:cNvPr>
          <p:cNvPicPr>
            <a:picLocks noChangeAspect="1"/>
          </p:cNvPicPr>
          <p:nvPr/>
        </p:nvPicPr>
        <p:blipFill rotWithShape="1">
          <a:blip r:embed="rId3"/>
          <a:srcRect l="16071" t="44806" r="60477" b="43802"/>
          <a:stretch/>
        </p:blipFill>
        <p:spPr>
          <a:xfrm>
            <a:off x="6096000" y="1673103"/>
            <a:ext cx="3318414" cy="859081"/>
          </a:xfrm>
          <a:prstGeom prst="rect">
            <a:avLst/>
          </a:prstGeom>
        </p:spPr>
      </p:pic>
      <p:pic>
        <p:nvPicPr>
          <p:cNvPr id="1026" name="Picture 2">
            <a:extLst>
              <a:ext uri="{FF2B5EF4-FFF2-40B4-BE49-F238E27FC236}">
                <a16:creationId xmlns:a16="http://schemas.microsoft.com/office/drawing/2014/main" id="{20E725E3-3386-4390-8319-496C1D3C2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323" y="3563516"/>
            <a:ext cx="4096217" cy="2925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4E058B4-7477-4E12-A202-26084A675085}"/>
              </a:ext>
            </a:extLst>
          </p:cNvPr>
          <p:cNvSpPr/>
          <p:nvPr/>
        </p:nvSpPr>
        <p:spPr>
          <a:xfrm>
            <a:off x="613389" y="951399"/>
            <a:ext cx="3409971" cy="646331"/>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Vemos que superan el 10% de desistimiento por parte de los empleados, se sitúan en el 16%.</a:t>
            </a:r>
          </a:p>
        </p:txBody>
      </p:sp>
      <p:sp>
        <p:nvSpPr>
          <p:cNvPr id="5" name="Rectangle 4">
            <a:extLst>
              <a:ext uri="{FF2B5EF4-FFF2-40B4-BE49-F238E27FC236}">
                <a16:creationId xmlns:a16="http://schemas.microsoft.com/office/drawing/2014/main" id="{723D49B0-259D-440F-880D-712BB2BD2121}"/>
              </a:ext>
            </a:extLst>
          </p:cNvPr>
          <p:cNvSpPr/>
          <p:nvPr/>
        </p:nvSpPr>
        <p:spPr>
          <a:xfrm>
            <a:off x="5006540" y="951401"/>
            <a:ext cx="5218970" cy="461665"/>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Por departamentos, es el de ventas el que más abandonos registra en % (5.75%), pero no en números absolutos (R&amp;D).</a:t>
            </a:r>
          </a:p>
        </p:txBody>
      </p:sp>
      <p:sp>
        <p:nvSpPr>
          <p:cNvPr id="6" name="Rectangle 5">
            <a:extLst>
              <a:ext uri="{FF2B5EF4-FFF2-40B4-BE49-F238E27FC236}">
                <a16:creationId xmlns:a16="http://schemas.microsoft.com/office/drawing/2014/main" id="{34B4B774-9AD6-422B-BC1C-51C61CAB6225}"/>
              </a:ext>
            </a:extLst>
          </p:cNvPr>
          <p:cNvSpPr/>
          <p:nvPr/>
        </p:nvSpPr>
        <p:spPr>
          <a:xfrm>
            <a:off x="613389" y="2915490"/>
            <a:ext cx="4393151" cy="461665"/>
          </a:xfrm>
          <a:prstGeom prst="rect">
            <a:avLst/>
          </a:prstGeom>
        </p:spPr>
        <p:txBody>
          <a:bodyPr wrap="square">
            <a:spAutoFit/>
          </a:bodyPr>
          <a:lstStyle/>
          <a:p>
            <a:pPr marL="285750" lvl="0" indent="-285750" algn="just">
              <a:buClr>
                <a:srgbClr val="92D050"/>
              </a:buClr>
              <a:buFont typeface="Wingdings" panose="05000000000000000000" pitchFamily="2" charset="2"/>
              <a:buChar char="Ø"/>
              <a:defRPr/>
            </a:pPr>
            <a:r>
              <a:rPr lang="es-ES" sz="1200" dirty="0">
                <a:latin typeface="Calibri" panose="020F0502020204030204"/>
              </a:rPr>
              <a:t>Por sexos los hombres abandonan más la empresa, pero hay un número ligeramente superior (882 hombres vs 588 mujeres).</a:t>
            </a:r>
          </a:p>
        </p:txBody>
      </p:sp>
      <p:pic>
        <p:nvPicPr>
          <p:cNvPr id="1028" name="Picture 4">
            <a:extLst>
              <a:ext uri="{FF2B5EF4-FFF2-40B4-BE49-F238E27FC236}">
                <a16:creationId xmlns:a16="http://schemas.microsoft.com/office/drawing/2014/main" id="{6B89D537-BB22-49BF-9E04-874A99861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48006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12B1913-76AC-4430-B518-380C9ED841EA}"/>
              </a:ext>
            </a:extLst>
          </p:cNvPr>
          <p:cNvSpPr/>
          <p:nvPr/>
        </p:nvSpPr>
        <p:spPr>
          <a:xfrm>
            <a:off x="5144087" y="2902331"/>
            <a:ext cx="6096000" cy="461665"/>
          </a:xfrm>
          <a:prstGeom prst="rect">
            <a:avLst/>
          </a:prstGeom>
        </p:spPr>
        <p:txBody>
          <a:bodyPr>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Por funciones, quienes más dejan la empresa son, por este orden, técnicos de laboratorio, ejecutivos de ventas, científicos de investigación y comerciales.</a:t>
            </a:r>
          </a:p>
        </p:txBody>
      </p:sp>
    </p:spTree>
    <p:extLst>
      <p:ext uri="{BB962C8B-B14F-4D97-AF65-F5344CB8AC3E}">
        <p14:creationId xmlns:p14="http://schemas.microsoft.com/office/powerpoint/2010/main" val="843635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613389" y="109907"/>
            <a:ext cx="11207550" cy="430887"/>
          </a:xfrm>
          <a:prstGeom prst="rect">
            <a:avLst/>
          </a:prstGeom>
        </p:spPr>
        <p:txBody>
          <a:bodyPr wrap="square" lIns="0" tIns="0" rIns="0" bIns="0">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Perspectiva análisis </a:t>
            </a:r>
            <a:r>
              <a:rPr lang="es-ES" sz="2800" b="1" dirty="0" err="1">
                <a:solidFill>
                  <a:srgbClr val="92D050"/>
                </a:solidFill>
                <a:latin typeface="Segoe UI" panose="020B0502040204020203" pitchFamily="34" charset="0"/>
                <a:cs typeface="Segoe UI" panose="020B0502040204020203" pitchFamily="34" charset="0"/>
              </a:rPr>
              <a:t>Dataset</a:t>
            </a:r>
            <a:r>
              <a:rPr lang="es-ES" sz="2800" b="1" dirty="0">
                <a:solidFill>
                  <a:srgbClr val="92D050"/>
                </a:solidFill>
                <a:latin typeface="Segoe UI" panose="020B0502040204020203" pitchFamily="34" charset="0"/>
                <a:cs typeface="Segoe UI" panose="020B0502040204020203" pitchFamily="34" charset="0"/>
              </a:rPr>
              <a:t> IBM </a:t>
            </a:r>
            <a:r>
              <a:rPr kumimoji="0" lang="es-E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2/5.</a:t>
            </a:r>
            <a:endParaRPr kumimoji="0" lang="en-U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4E058B4-7477-4E12-A202-26084A675085}"/>
              </a:ext>
            </a:extLst>
          </p:cNvPr>
          <p:cNvSpPr/>
          <p:nvPr/>
        </p:nvSpPr>
        <p:spPr>
          <a:xfrm>
            <a:off x="613389" y="951399"/>
            <a:ext cx="3409971" cy="461665"/>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Los solteros son los que más riesgo tienen de desistimiento</a:t>
            </a:r>
          </a:p>
        </p:txBody>
      </p:sp>
      <p:sp>
        <p:nvSpPr>
          <p:cNvPr id="5" name="Rectangle 4">
            <a:extLst>
              <a:ext uri="{FF2B5EF4-FFF2-40B4-BE49-F238E27FC236}">
                <a16:creationId xmlns:a16="http://schemas.microsoft.com/office/drawing/2014/main" id="{723D49B0-259D-440F-880D-712BB2BD2121}"/>
              </a:ext>
            </a:extLst>
          </p:cNvPr>
          <p:cNvSpPr/>
          <p:nvPr/>
        </p:nvSpPr>
        <p:spPr>
          <a:xfrm>
            <a:off x="5400435" y="971761"/>
            <a:ext cx="5218970" cy="461665"/>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Las personas con formación en ciencias naturales, médicas o marketing son las que más dejan la empresa</a:t>
            </a:r>
          </a:p>
        </p:txBody>
      </p:sp>
      <p:pic>
        <p:nvPicPr>
          <p:cNvPr id="2050" name="Picture 2">
            <a:extLst>
              <a:ext uri="{FF2B5EF4-FFF2-40B4-BE49-F238E27FC236}">
                <a16:creationId xmlns:a16="http://schemas.microsoft.com/office/drawing/2014/main" id="{8A8AC707-16CE-4E67-B283-8D30BDEC2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01" y="1752379"/>
            <a:ext cx="4694539" cy="33532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3320D8B-655C-4A7F-8F6A-C1C6A478B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239" y="1674016"/>
            <a:ext cx="5059290" cy="361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02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613389" y="109907"/>
            <a:ext cx="11207550" cy="430887"/>
          </a:xfrm>
          <a:prstGeom prst="rect">
            <a:avLst/>
          </a:prstGeom>
        </p:spPr>
        <p:txBody>
          <a:bodyPr wrap="square" lIns="0" tIns="0" rIns="0" bIns="0">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Perspectiva análisis </a:t>
            </a:r>
            <a:r>
              <a:rPr lang="es-ES" sz="2800" b="1" dirty="0" err="1">
                <a:solidFill>
                  <a:srgbClr val="92D050"/>
                </a:solidFill>
                <a:latin typeface="Segoe UI" panose="020B0502040204020203" pitchFamily="34" charset="0"/>
                <a:cs typeface="Segoe UI" panose="020B0502040204020203" pitchFamily="34" charset="0"/>
              </a:rPr>
              <a:t>Dataset</a:t>
            </a:r>
            <a:r>
              <a:rPr lang="es-ES" sz="2800" b="1" dirty="0">
                <a:solidFill>
                  <a:srgbClr val="92D050"/>
                </a:solidFill>
                <a:latin typeface="Segoe UI" panose="020B0502040204020203" pitchFamily="34" charset="0"/>
                <a:cs typeface="Segoe UI" panose="020B0502040204020203" pitchFamily="34" charset="0"/>
              </a:rPr>
              <a:t> IBM 3</a:t>
            </a:r>
            <a:r>
              <a:rPr kumimoji="0" lang="es-E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/5.</a:t>
            </a:r>
            <a:endParaRPr kumimoji="0" lang="en-U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4E058B4-7477-4E12-A202-26084A675085}"/>
              </a:ext>
            </a:extLst>
          </p:cNvPr>
          <p:cNvSpPr/>
          <p:nvPr/>
        </p:nvSpPr>
        <p:spPr>
          <a:xfrm>
            <a:off x="613389" y="951399"/>
            <a:ext cx="4284906" cy="461665"/>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Las personas que tienen una mayor distancia hasta el trabajo dejan más la empresa.</a:t>
            </a:r>
          </a:p>
        </p:txBody>
      </p:sp>
      <p:sp>
        <p:nvSpPr>
          <p:cNvPr id="5" name="Rectangle 4">
            <a:extLst>
              <a:ext uri="{FF2B5EF4-FFF2-40B4-BE49-F238E27FC236}">
                <a16:creationId xmlns:a16="http://schemas.microsoft.com/office/drawing/2014/main" id="{723D49B0-259D-440F-880D-712BB2BD2121}"/>
              </a:ext>
            </a:extLst>
          </p:cNvPr>
          <p:cNvSpPr/>
          <p:nvPr/>
        </p:nvSpPr>
        <p:spPr>
          <a:xfrm>
            <a:off x="5780262" y="1043731"/>
            <a:ext cx="5218970" cy="276999"/>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Y también la dejan más aquellas que más viajan frente a las que no lo hacen</a:t>
            </a:r>
          </a:p>
        </p:txBody>
      </p:sp>
      <p:pic>
        <p:nvPicPr>
          <p:cNvPr id="5122" name="Picture 2">
            <a:extLst>
              <a:ext uri="{FF2B5EF4-FFF2-40B4-BE49-F238E27FC236}">
                <a16:creationId xmlns:a16="http://schemas.microsoft.com/office/drawing/2014/main" id="{D7D0EA46-F477-48B7-B188-A1075E4E4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88" y="1694232"/>
            <a:ext cx="4284907" cy="30606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B0F89F2-E136-44B9-936D-D49C91E6A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262" y="1679727"/>
            <a:ext cx="5572365" cy="3980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759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613389" y="109907"/>
            <a:ext cx="11207550" cy="430887"/>
          </a:xfrm>
          <a:prstGeom prst="rect">
            <a:avLst/>
          </a:prstGeom>
        </p:spPr>
        <p:txBody>
          <a:bodyPr wrap="square" lIns="0" tIns="0" rIns="0" bIns="0">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Perspectiva análisis </a:t>
            </a:r>
            <a:r>
              <a:rPr lang="es-ES" sz="2800" b="1" dirty="0" err="1">
                <a:solidFill>
                  <a:srgbClr val="92D050"/>
                </a:solidFill>
                <a:latin typeface="Segoe UI" panose="020B0502040204020203" pitchFamily="34" charset="0"/>
                <a:cs typeface="Segoe UI" panose="020B0502040204020203" pitchFamily="34" charset="0"/>
              </a:rPr>
              <a:t>Dataset</a:t>
            </a:r>
            <a:r>
              <a:rPr lang="es-ES" sz="2800" b="1" dirty="0">
                <a:solidFill>
                  <a:srgbClr val="92D050"/>
                </a:solidFill>
                <a:latin typeface="Segoe UI" panose="020B0502040204020203" pitchFamily="34" charset="0"/>
                <a:cs typeface="Segoe UI" panose="020B0502040204020203" pitchFamily="34" charset="0"/>
              </a:rPr>
              <a:t> IBM 4</a:t>
            </a:r>
            <a:r>
              <a:rPr kumimoji="0" lang="es-E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/5.</a:t>
            </a:r>
            <a:endParaRPr kumimoji="0" lang="en-U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4E058B4-7477-4E12-A202-26084A675085}"/>
              </a:ext>
            </a:extLst>
          </p:cNvPr>
          <p:cNvSpPr/>
          <p:nvPr/>
        </p:nvSpPr>
        <p:spPr>
          <a:xfrm>
            <a:off x="613389" y="951399"/>
            <a:ext cx="4284906" cy="461665"/>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Las personas que perciben un salario por hora más bajo, dejan más la empresa</a:t>
            </a:r>
          </a:p>
        </p:txBody>
      </p:sp>
      <p:sp>
        <p:nvSpPr>
          <p:cNvPr id="5" name="Rectangle 4">
            <a:extLst>
              <a:ext uri="{FF2B5EF4-FFF2-40B4-BE49-F238E27FC236}">
                <a16:creationId xmlns:a16="http://schemas.microsoft.com/office/drawing/2014/main" id="{723D49B0-259D-440F-880D-712BB2BD2121}"/>
              </a:ext>
            </a:extLst>
          </p:cNvPr>
          <p:cNvSpPr/>
          <p:nvPr/>
        </p:nvSpPr>
        <p:spPr>
          <a:xfrm>
            <a:off x="5780262" y="1043731"/>
            <a:ext cx="5218970" cy="276999"/>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Y también la dejan más aquellas que tienen que realizar horas extras</a:t>
            </a:r>
          </a:p>
        </p:txBody>
      </p:sp>
      <p:pic>
        <p:nvPicPr>
          <p:cNvPr id="1026" name="Picture 2">
            <a:extLst>
              <a:ext uri="{FF2B5EF4-FFF2-40B4-BE49-F238E27FC236}">
                <a16:creationId xmlns:a16="http://schemas.microsoft.com/office/drawing/2014/main" id="{60A0C600-5858-4536-AF71-0FEE02703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38" y="1674949"/>
            <a:ext cx="5366824" cy="3833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8EDA95-D216-4D67-8FE3-A9F1EE7A2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740" y="1674949"/>
            <a:ext cx="5023066" cy="383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02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613389" y="109907"/>
            <a:ext cx="11207550" cy="430887"/>
          </a:xfrm>
          <a:prstGeom prst="rect">
            <a:avLst/>
          </a:prstGeom>
        </p:spPr>
        <p:txBody>
          <a:bodyPr wrap="square" lIns="0" tIns="0" rIns="0" bIns="0">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Perspectiva análisis </a:t>
            </a:r>
            <a:r>
              <a:rPr lang="es-ES" sz="2800" b="1" dirty="0" err="1">
                <a:solidFill>
                  <a:srgbClr val="92D050"/>
                </a:solidFill>
                <a:latin typeface="Segoe UI" panose="020B0502040204020203" pitchFamily="34" charset="0"/>
                <a:cs typeface="Segoe UI" panose="020B0502040204020203" pitchFamily="34" charset="0"/>
              </a:rPr>
              <a:t>Dataset</a:t>
            </a:r>
            <a:r>
              <a:rPr lang="es-ES" sz="2800" b="1" dirty="0">
                <a:solidFill>
                  <a:srgbClr val="92D050"/>
                </a:solidFill>
                <a:latin typeface="Segoe UI" panose="020B0502040204020203" pitchFamily="34" charset="0"/>
                <a:cs typeface="Segoe UI" panose="020B0502040204020203" pitchFamily="34" charset="0"/>
              </a:rPr>
              <a:t> IBM 5</a:t>
            </a:r>
            <a:r>
              <a:rPr kumimoji="0" lang="es-E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/5.</a:t>
            </a:r>
            <a:endParaRPr kumimoji="0" lang="en-U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4E058B4-7477-4E12-A202-26084A675085}"/>
              </a:ext>
            </a:extLst>
          </p:cNvPr>
          <p:cNvSpPr/>
          <p:nvPr/>
        </p:nvSpPr>
        <p:spPr>
          <a:xfrm>
            <a:off x="613389" y="951399"/>
            <a:ext cx="4284906" cy="461665"/>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Los empleados de antigüedad entre 0 y 1 año dejan más la empresa</a:t>
            </a:r>
          </a:p>
        </p:txBody>
      </p:sp>
      <p:sp>
        <p:nvSpPr>
          <p:cNvPr id="5" name="Rectangle 4">
            <a:extLst>
              <a:ext uri="{FF2B5EF4-FFF2-40B4-BE49-F238E27FC236}">
                <a16:creationId xmlns:a16="http://schemas.microsoft.com/office/drawing/2014/main" id="{723D49B0-259D-440F-880D-712BB2BD2121}"/>
              </a:ext>
            </a:extLst>
          </p:cNvPr>
          <p:cNvSpPr/>
          <p:nvPr/>
        </p:nvSpPr>
        <p:spPr>
          <a:xfrm>
            <a:off x="5780262" y="1043731"/>
            <a:ext cx="5218970" cy="461665"/>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En general los empleados que llevan más tiempo en la misma función y con rango inferior de antigüedad tienen más tendencia a desistir</a:t>
            </a:r>
          </a:p>
        </p:txBody>
      </p:sp>
      <p:pic>
        <p:nvPicPr>
          <p:cNvPr id="2050" name="Picture 2">
            <a:extLst>
              <a:ext uri="{FF2B5EF4-FFF2-40B4-BE49-F238E27FC236}">
                <a16:creationId xmlns:a16="http://schemas.microsoft.com/office/drawing/2014/main" id="{D38B80F9-4CA1-4AAD-97F5-49F4126FF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18" y="1798851"/>
            <a:ext cx="5516644" cy="39404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0910DDA-EA52-4E45-B5BA-01B240A18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634" y="1618784"/>
            <a:ext cx="5873678" cy="419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404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6635734" y="4"/>
            <a:ext cx="5809150" cy="6859490"/>
            <a:chOff x="0" y="0"/>
            <a:chExt cx="21042033" cy="24846598"/>
          </a:xfrm>
        </p:grpSpPr>
        <p:sp>
          <p:nvSpPr>
            <p:cNvPr id="4" name="Freeform 4"/>
            <p:cNvSpPr/>
            <p:nvPr/>
          </p:nvSpPr>
          <p:spPr>
            <a:xfrm>
              <a:off x="-658495" y="0"/>
              <a:ext cx="21700490" cy="24846662"/>
            </a:xfrm>
            <a:custGeom>
              <a:avLst/>
              <a:gdLst/>
              <a:ahLst/>
              <a:cxnLst/>
              <a:rect l="l" t="t" r="r" b="b"/>
              <a:pathLst>
                <a:path w="21700490" h="24846662">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a:blip r:embed="rId2"/>
              <a:stretch>
                <a:fillRect l="-50132" r="-26989"/>
              </a:stretch>
            </a:blipFill>
          </p:spPr>
        </p:sp>
      </p:grpSp>
      <p:grpSp>
        <p:nvGrpSpPr>
          <p:cNvPr id="6" name="Group 6"/>
          <p:cNvGrpSpPr/>
          <p:nvPr/>
        </p:nvGrpSpPr>
        <p:grpSpPr>
          <a:xfrm>
            <a:off x="6776956" y="630931"/>
            <a:ext cx="571911" cy="5719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lumMod val="75000"/>
              </a:schemeClr>
            </a:solidFill>
          </p:spPr>
        </p:sp>
        <p:sp>
          <p:nvSpPr>
            <p:cNvPr id="8" name="TextBox 8"/>
            <p:cNvSpPr txBox="1"/>
            <p:nvPr/>
          </p:nvSpPr>
          <p:spPr>
            <a:xfrm>
              <a:off x="76200" y="76200"/>
              <a:ext cx="660400" cy="660400"/>
            </a:xfrm>
            <a:prstGeom prst="rect">
              <a:avLst/>
            </a:prstGeom>
          </p:spPr>
          <p:txBody>
            <a:bodyPr lIns="33867" tIns="33867" rIns="33867" bIns="33867" rtlCol="0" anchor="ctr"/>
            <a:lstStyle/>
            <a:p>
              <a:pPr algn="ctr">
                <a:lnSpc>
                  <a:spcPts val="1237"/>
                </a:lnSpc>
              </a:pPr>
              <a:endParaRPr sz="1200"/>
            </a:p>
          </p:txBody>
        </p:sp>
      </p:grpSp>
      <p:grpSp>
        <p:nvGrpSpPr>
          <p:cNvPr id="9" name="Group 9"/>
          <p:cNvGrpSpPr/>
          <p:nvPr/>
        </p:nvGrpSpPr>
        <p:grpSpPr>
          <a:xfrm>
            <a:off x="6434212" y="1484064"/>
            <a:ext cx="403044" cy="403044"/>
            <a:chOff x="0" y="0"/>
            <a:chExt cx="812800" cy="812800"/>
          </a:xfrm>
          <a:solidFill>
            <a:srgbClr val="92D050"/>
          </a:solidFill>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11" name="TextBox 11"/>
            <p:cNvSpPr txBox="1"/>
            <p:nvPr/>
          </p:nvSpPr>
          <p:spPr>
            <a:xfrm>
              <a:off x="76200" y="76200"/>
              <a:ext cx="660400" cy="660400"/>
            </a:xfrm>
            <a:prstGeom prst="rect">
              <a:avLst/>
            </a:prstGeom>
            <a:grpFill/>
          </p:spPr>
          <p:txBody>
            <a:bodyPr lIns="33867" tIns="33867" rIns="33867" bIns="33867" rtlCol="0" anchor="ctr"/>
            <a:lstStyle/>
            <a:p>
              <a:pPr algn="ctr">
                <a:lnSpc>
                  <a:spcPts val="1237"/>
                </a:lnSpc>
              </a:pPr>
              <a:endParaRPr sz="1200">
                <a:solidFill>
                  <a:srgbClr val="92D050"/>
                </a:solidFill>
              </a:endParaRPr>
            </a:p>
          </p:txBody>
        </p:sp>
      </p:grpSp>
      <p:grpSp>
        <p:nvGrpSpPr>
          <p:cNvPr id="12" name="Group 12"/>
          <p:cNvGrpSpPr/>
          <p:nvPr/>
        </p:nvGrpSpPr>
        <p:grpSpPr>
          <a:xfrm>
            <a:off x="6984272" y="454609"/>
            <a:ext cx="425089" cy="4250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id="14" name="TextBox 14"/>
            <p:cNvSpPr txBox="1"/>
            <p:nvPr/>
          </p:nvSpPr>
          <p:spPr>
            <a:xfrm>
              <a:off x="76200" y="76200"/>
              <a:ext cx="660400" cy="660400"/>
            </a:xfrm>
            <a:prstGeom prst="rect">
              <a:avLst/>
            </a:prstGeom>
          </p:spPr>
          <p:txBody>
            <a:bodyPr lIns="33867" tIns="33867" rIns="33867" bIns="33867" rtlCol="0" anchor="ctr"/>
            <a:lstStyle/>
            <a:p>
              <a:pPr algn="ctr">
                <a:lnSpc>
                  <a:spcPts val="1237"/>
                </a:lnSpc>
              </a:pPr>
              <a:endParaRPr sz="1200"/>
            </a:p>
          </p:txBody>
        </p:sp>
      </p:grpSp>
      <p:sp>
        <p:nvSpPr>
          <p:cNvPr id="15" name="Freeform 15"/>
          <p:cNvSpPr/>
          <p:nvPr/>
        </p:nvSpPr>
        <p:spPr>
          <a:xfrm>
            <a:off x="689820" y="685800"/>
            <a:ext cx="628859" cy="629646"/>
          </a:xfrm>
          <a:custGeom>
            <a:avLst/>
            <a:gdLst/>
            <a:ahLst/>
            <a:cxnLst/>
            <a:rect l="l" t="t" r="r" b="b"/>
            <a:pathLst>
              <a:path w="943289" h="944469">
                <a:moveTo>
                  <a:pt x="0" y="0"/>
                </a:moveTo>
                <a:lnTo>
                  <a:pt x="943289" y="0"/>
                </a:lnTo>
                <a:lnTo>
                  <a:pt x="943289" y="944469"/>
                </a:lnTo>
                <a:lnTo>
                  <a:pt x="0" y="9444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522409" y="1930737"/>
            <a:ext cx="5573591" cy="2960041"/>
          </a:xfrm>
          <a:prstGeom prst="rect">
            <a:avLst/>
          </a:prstGeom>
        </p:spPr>
        <p:txBody>
          <a:bodyPr wrap="square" lIns="0" tIns="0" rIns="0" bIns="0" rtlCol="0" anchor="t">
            <a:spAutoFit/>
          </a:bodyPr>
          <a:lstStyle/>
          <a:p>
            <a:pPr>
              <a:lnSpc>
                <a:spcPts val="7994"/>
              </a:lnSpc>
            </a:pPr>
            <a:r>
              <a:rPr lang="es-ES" sz="4750" b="1" dirty="0">
                <a:solidFill>
                  <a:srgbClr val="92D050"/>
                </a:solidFill>
                <a:latin typeface="Poppins Bold"/>
                <a:ea typeface="Poppins Bold"/>
                <a:cs typeface="Poppins Bold"/>
                <a:sym typeface="Poppins Bold"/>
              </a:rPr>
              <a:t>La importancia del Salario y del Clima Laboral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613389" y="109907"/>
            <a:ext cx="11207550" cy="430887"/>
          </a:xfrm>
          <a:prstGeom prst="rect">
            <a:avLst/>
          </a:prstGeom>
        </p:spPr>
        <p:txBody>
          <a:bodyPr wrap="square" lIns="0" tIns="0" rIns="0" bIns="0">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Salario y Clima Laboral 1/2</a:t>
            </a:r>
            <a:r>
              <a:rPr kumimoji="0" lang="es-E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a:t>
            </a:r>
            <a:endParaRPr kumimoji="0" lang="en-U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4E058B4-7477-4E12-A202-26084A675085}"/>
              </a:ext>
            </a:extLst>
          </p:cNvPr>
          <p:cNvSpPr/>
          <p:nvPr/>
        </p:nvSpPr>
        <p:spPr>
          <a:xfrm>
            <a:off x="613389" y="951399"/>
            <a:ext cx="4284906" cy="461665"/>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En general, el 60% de la plantilla está satisfecha, pero un 40% no</a:t>
            </a:r>
          </a:p>
        </p:txBody>
      </p:sp>
      <p:sp>
        <p:nvSpPr>
          <p:cNvPr id="5" name="Rectangle 4">
            <a:extLst>
              <a:ext uri="{FF2B5EF4-FFF2-40B4-BE49-F238E27FC236}">
                <a16:creationId xmlns:a16="http://schemas.microsoft.com/office/drawing/2014/main" id="{723D49B0-259D-440F-880D-712BB2BD2121}"/>
              </a:ext>
            </a:extLst>
          </p:cNvPr>
          <p:cNvSpPr/>
          <p:nvPr/>
        </p:nvSpPr>
        <p:spPr>
          <a:xfrm>
            <a:off x="616127" y="3184354"/>
            <a:ext cx="5218970" cy="276999"/>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Son los empleados menos satisfechos los que dejan la empresa</a:t>
            </a:r>
          </a:p>
        </p:txBody>
      </p:sp>
      <p:pic>
        <p:nvPicPr>
          <p:cNvPr id="2" name="Picture 1">
            <a:extLst>
              <a:ext uri="{FF2B5EF4-FFF2-40B4-BE49-F238E27FC236}">
                <a16:creationId xmlns:a16="http://schemas.microsoft.com/office/drawing/2014/main" id="{6567046F-51D0-42B8-8487-74AE660A3677}"/>
              </a:ext>
            </a:extLst>
          </p:cNvPr>
          <p:cNvPicPr>
            <a:picLocks noChangeAspect="1"/>
          </p:cNvPicPr>
          <p:nvPr/>
        </p:nvPicPr>
        <p:blipFill rotWithShape="1">
          <a:blip r:embed="rId2"/>
          <a:srcRect l="16038" t="55900" r="61461" b="27429"/>
          <a:stretch/>
        </p:blipFill>
        <p:spPr>
          <a:xfrm>
            <a:off x="886264" y="1618784"/>
            <a:ext cx="3453188" cy="1363567"/>
          </a:xfrm>
          <a:prstGeom prst="rect">
            <a:avLst/>
          </a:prstGeom>
        </p:spPr>
      </p:pic>
      <p:pic>
        <p:nvPicPr>
          <p:cNvPr id="3074" name="Picture 2">
            <a:extLst>
              <a:ext uri="{FF2B5EF4-FFF2-40B4-BE49-F238E27FC236}">
                <a16:creationId xmlns:a16="http://schemas.microsoft.com/office/drawing/2014/main" id="{23F91334-B721-487A-A0E8-6A5B2E677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30" y="3474520"/>
            <a:ext cx="4414442" cy="31531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53DD6A1-D069-4AFD-A553-D7800CAA3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359" y="1697107"/>
            <a:ext cx="6134920" cy="43820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4FEB8B-706B-4D09-90AC-1EAD027BE7B0}"/>
              </a:ext>
            </a:extLst>
          </p:cNvPr>
          <p:cNvSpPr/>
          <p:nvPr/>
        </p:nvSpPr>
        <p:spPr>
          <a:xfrm>
            <a:off x="6217164" y="980451"/>
            <a:ext cx="5295186" cy="276999"/>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Los menos satisfechos y con menor salario dejan más la empresa</a:t>
            </a:r>
          </a:p>
        </p:txBody>
      </p:sp>
    </p:spTree>
    <p:extLst>
      <p:ext uri="{BB962C8B-B14F-4D97-AF65-F5344CB8AC3E}">
        <p14:creationId xmlns:p14="http://schemas.microsoft.com/office/powerpoint/2010/main" val="1320272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613389" y="109907"/>
            <a:ext cx="11207550" cy="430887"/>
          </a:xfrm>
          <a:prstGeom prst="rect">
            <a:avLst/>
          </a:prstGeom>
        </p:spPr>
        <p:txBody>
          <a:bodyPr wrap="square" lIns="0" tIns="0" rIns="0" bIns="0">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Salario y Clima Laboral 2/2</a:t>
            </a:r>
            <a:r>
              <a:rPr kumimoji="0" lang="es-E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a:t>
            </a:r>
            <a:endParaRPr kumimoji="0" lang="en-U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4E058B4-7477-4E12-A202-26084A675085}"/>
              </a:ext>
            </a:extLst>
          </p:cNvPr>
          <p:cNvSpPr/>
          <p:nvPr/>
        </p:nvSpPr>
        <p:spPr>
          <a:xfrm>
            <a:off x="613388" y="951399"/>
            <a:ext cx="5679991" cy="646331"/>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Creamos unos ratios dividiendo el salario en tres tramos y vemos que se confirma el hecho que a salario más bajo combinado con un empleado poco satisfecho hay más riesgo de desistimiento </a:t>
            </a:r>
          </a:p>
        </p:txBody>
      </p:sp>
      <p:sp>
        <p:nvSpPr>
          <p:cNvPr id="10" name="Rectangle 9">
            <a:extLst>
              <a:ext uri="{FF2B5EF4-FFF2-40B4-BE49-F238E27FC236}">
                <a16:creationId xmlns:a16="http://schemas.microsoft.com/office/drawing/2014/main" id="{BB4FEB8B-706B-4D09-90AC-1EAD027BE7B0}"/>
              </a:ext>
            </a:extLst>
          </p:cNvPr>
          <p:cNvSpPr/>
          <p:nvPr/>
        </p:nvSpPr>
        <p:spPr>
          <a:xfrm>
            <a:off x="6559011" y="997565"/>
            <a:ext cx="5295186" cy="461665"/>
          </a:xfrm>
          <a:prstGeom prst="rect">
            <a:avLst/>
          </a:prstGeom>
        </p:spPr>
        <p:txBody>
          <a:bodyPr wrap="square">
            <a:spAutoFit/>
          </a:bodyPr>
          <a:lstStyle/>
          <a:p>
            <a:pPr marL="285750" indent="-285750" algn="just">
              <a:buClr>
                <a:srgbClr val="92D050"/>
              </a:buClr>
              <a:buFont typeface="Wingdings" panose="05000000000000000000" pitchFamily="2" charset="2"/>
              <a:buChar char="Ø"/>
              <a:defRPr/>
            </a:pPr>
            <a:r>
              <a:rPr lang="es-ES" sz="1200" dirty="0">
                <a:latin typeface="Calibri" panose="020F0502020204030204"/>
              </a:rPr>
              <a:t>Lo mismo sucede con los empleados que se sienten pero valorados con independencia de su sueldo (inferior a +-3.5)</a:t>
            </a:r>
          </a:p>
        </p:txBody>
      </p:sp>
      <p:pic>
        <p:nvPicPr>
          <p:cNvPr id="4098" name="Picture 2">
            <a:extLst>
              <a:ext uri="{FF2B5EF4-FFF2-40B4-BE49-F238E27FC236}">
                <a16:creationId xmlns:a16="http://schemas.microsoft.com/office/drawing/2014/main" id="{3F3F7046-1BEC-4C86-A9D0-DDD657264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89" y="1864920"/>
            <a:ext cx="5503358" cy="39309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1A1BD59-3EF1-4E16-806E-D1ED0CA2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402" y="1882115"/>
            <a:ext cx="5794404" cy="413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467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613389" y="109907"/>
            <a:ext cx="11207550"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800" b="1" dirty="0">
                <a:solidFill>
                  <a:srgbClr val="92D050"/>
                </a:solidFill>
                <a:latin typeface="Segoe UI" panose="020B0502040204020203" pitchFamily="34" charset="0"/>
                <a:cs typeface="Segoe UI" panose="020B0502040204020203" pitchFamily="34" charset="0"/>
              </a:rPr>
              <a:t>Qué dice SHRM sobre el desistimiento por parte del empleado</a:t>
            </a:r>
            <a:endParaRPr kumimoji="0" lang="en-U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C63B2F05-B9A4-42FA-9DE1-4E4B120E90EB}"/>
              </a:ext>
            </a:extLst>
          </p:cNvPr>
          <p:cNvSpPr/>
          <p:nvPr/>
        </p:nvSpPr>
        <p:spPr>
          <a:xfrm>
            <a:off x="613389" y="1054227"/>
            <a:ext cx="11025809" cy="6401753"/>
          </a:xfrm>
          <a:prstGeom prst="rect">
            <a:avLst/>
          </a:prstGeom>
        </p:spPr>
        <p:txBody>
          <a:bodyPr wrap="square" lIns="0" tIns="0" rIns="0" bIns="0">
            <a:spAutoFit/>
          </a:bodyPr>
          <a:lstStyle/>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kumimoji="0" lang="es-ES" b="0" i="0" u="none" strike="noStrike" kern="1200" cap="none" spc="0" normalizeH="0" baseline="0" noProof="0" dirty="0">
                <a:ln>
                  <a:noFill/>
                </a:ln>
                <a:effectLst/>
                <a:uLnTx/>
                <a:uFillTx/>
                <a:latin typeface="Calibri" panose="020F0502020204030204"/>
                <a:ea typeface="+mn-ea"/>
                <a:cs typeface="+mn-cs"/>
              </a:rPr>
              <a:t>Cada empresa, tiene sus propias características, pero según SHRM, el ratio ideal de abandono debería rondar el 10%, aunque la realidad es que, en la mayoría de empresas, es ratio ronda el 20%.</a:t>
            </a:r>
          </a:p>
          <a:p>
            <a:pPr marR="0" lvl="0" algn="just" defTabSz="914400" rtl="0" eaLnBrk="1" fontAlgn="auto" latinLnBrk="0" hangingPunct="1">
              <a:lnSpc>
                <a:spcPct val="100000"/>
              </a:lnSpc>
              <a:spcBef>
                <a:spcPts val="0"/>
              </a:spcBef>
              <a:spcAft>
                <a:spcPts val="0"/>
              </a:spcAft>
              <a:buClr>
                <a:srgbClr val="92D050"/>
              </a:buClr>
              <a:buSzTx/>
              <a:tabLst/>
              <a:defRPr/>
            </a:pPr>
            <a:endParaRPr kumimoji="0" lang="es-ES" b="0" i="0" u="none" strike="noStrike" kern="1200" cap="none" spc="0" normalizeH="0" baseline="0" noProof="0" dirty="0">
              <a:ln>
                <a:noFill/>
              </a:ln>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kumimoji="0" lang="es-ES" b="0" i="0" u="none" strike="noStrike" kern="1200" cap="none" spc="0" normalizeH="0" baseline="0" noProof="0" dirty="0">
                <a:ln>
                  <a:noFill/>
                </a:ln>
                <a:effectLst/>
                <a:uLnTx/>
                <a:uFillTx/>
                <a:latin typeface="Calibri" panose="020F0502020204030204"/>
                <a:ea typeface="+mn-ea"/>
                <a:cs typeface="+mn-cs"/>
              </a:rPr>
              <a:t>Generalmente, cada vez que un empleado</a:t>
            </a:r>
            <a:r>
              <a:rPr lang="es-ES" dirty="0">
                <a:latin typeface="Calibri" panose="020F0502020204030204"/>
              </a:rPr>
              <a:t> abandona la empresa, hay que poner nuevamente en marcha un proceso de selección que, como mínimo, tiene un coste de la mitad del salario anual del mismo.</a:t>
            </a:r>
          </a:p>
          <a:p>
            <a:pPr marR="0" lvl="0" algn="just" defTabSz="914400" rtl="0" eaLnBrk="1" fontAlgn="auto" latinLnBrk="0" hangingPunct="1">
              <a:lnSpc>
                <a:spcPct val="100000"/>
              </a:lnSpc>
              <a:spcBef>
                <a:spcPts val="0"/>
              </a:spcBef>
              <a:spcAft>
                <a:spcPts val="0"/>
              </a:spcAft>
              <a:buClr>
                <a:srgbClr val="92D050"/>
              </a:buClr>
              <a:buSzTx/>
              <a:tabLst/>
              <a:defRPr/>
            </a:pPr>
            <a:endParaRPr lang="es-ES" dirty="0">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kumimoji="0" lang="es-ES" b="0" i="0" u="none" strike="noStrike" kern="1200" cap="none" spc="0" normalizeH="0" baseline="0" noProof="0" dirty="0">
                <a:ln>
                  <a:noFill/>
                </a:ln>
                <a:effectLst/>
                <a:uLnTx/>
                <a:uFillTx/>
                <a:latin typeface="Calibri" panose="020F0502020204030204"/>
                <a:ea typeface="+mn-ea"/>
                <a:cs typeface="+mn-cs"/>
              </a:rPr>
              <a:t>El hecho que un </a:t>
            </a:r>
            <a:r>
              <a:rPr lang="es-ES" dirty="0">
                <a:latin typeface="Calibri" panose="020F0502020204030204"/>
              </a:rPr>
              <a:t>empleado abandone de la empresa, tiene un coste reputacional pero, además, perjudica la cultura empresarial ya que otros lidian durante el período de selección con más estrés y cargas de trabajo y la nueva persona contratada tendrá una curva de aprendizaje que, según diversos estudios, no se iguala con la de un empleado de la empresa hasta casi los 3 años.</a:t>
            </a:r>
          </a:p>
          <a:p>
            <a:pPr marR="0" lvl="0" algn="just" defTabSz="914400" rtl="0" eaLnBrk="1" fontAlgn="auto" latinLnBrk="0" hangingPunct="1">
              <a:lnSpc>
                <a:spcPct val="100000"/>
              </a:lnSpc>
              <a:spcBef>
                <a:spcPts val="0"/>
              </a:spcBef>
              <a:spcAft>
                <a:spcPts val="0"/>
              </a:spcAft>
              <a:buClr>
                <a:srgbClr val="92D050"/>
              </a:buClr>
              <a:buSzTx/>
              <a:tabLst/>
              <a:defRPr/>
            </a:pPr>
            <a:endParaRPr lang="es-ES" dirty="0">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kumimoji="0" lang="es-ES" b="0" i="0" u="none" strike="noStrike" kern="1200" cap="none" spc="0" normalizeH="0" baseline="0" noProof="0" dirty="0">
                <a:ln>
                  <a:noFill/>
                </a:ln>
                <a:effectLst/>
                <a:uLnTx/>
                <a:uFillTx/>
                <a:latin typeface="Calibri" panose="020F0502020204030204"/>
                <a:ea typeface="+mn-ea"/>
                <a:cs typeface="+mn-cs"/>
              </a:rPr>
              <a:t>Entre los principales motivos que cita SHRM como el origen del abandono de la empresa por parte del empleado, se citan la compensación, los planes de carrera no definidos, la flexibilidad laboral o altas expectativas por parte del empleador (horas extras, cargas de trabajo excesivas, presión etc.)</a:t>
            </a:r>
          </a:p>
          <a:p>
            <a:pPr marR="0" lvl="0" algn="just" defTabSz="914400" rtl="0" eaLnBrk="1" fontAlgn="auto" latinLnBrk="0" hangingPunct="1">
              <a:lnSpc>
                <a:spcPct val="100000"/>
              </a:lnSpc>
              <a:spcBef>
                <a:spcPts val="0"/>
              </a:spcBef>
              <a:spcAft>
                <a:spcPts val="0"/>
              </a:spcAft>
              <a:buClr>
                <a:srgbClr val="92D050"/>
              </a:buClr>
              <a:buSzTx/>
              <a:tabLst/>
              <a:defRPr/>
            </a:pPr>
            <a:endParaRPr kumimoji="0" lang="es-ES" b="0" i="0" u="none" strike="noStrike" kern="1200" cap="none" spc="0" normalizeH="0" baseline="0" noProof="0" dirty="0">
              <a:ln>
                <a:noFill/>
              </a:ln>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lang="es-ES" dirty="0">
                <a:latin typeface="Calibri" panose="020F0502020204030204"/>
              </a:rPr>
              <a:t>Existen varias formas de evitar el abandono por parte del empleado: planes de carrera con desarrollo profesional, compensación justa y compuesta (seguro médico, plan de pensiones etc.), flexibilidad que demuestra que el empleador se preocupa por las personas (teletrabajo, flexibilidad horaria etc.).</a:t>
            </a:r>
            <a:endParaRPr kumimoji="0" lang="es-ES" b="0" i="0" u="none" strike="noStrike" kern="1200" cap="none" spc="0" normalizeH="0" baseline="0" noProof="0" dirty="0">
              <a:ln>
                <a:noFill/>
              </a:ln>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400" dirty="0">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400" dirty="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400" dirty="0">
              <a:latin typeface="Calibri" panose="020F0502020204030204"/>
            </a:endParaRPr>
          </a:p>
          <a:p>
            <a:pPr fontAlgn="b"/>
            <a:r>
              <a:rPr lang="es-ES" sz="800" dirty="0">
                <a:latin typeface="Calibri" panose="020F0502020204030204"/>
              </a:rPr>
              <a:t>* Fuente: </a:t>
            </a:r>
            <a:r>
              <a:rPr lang="en-US" sz="800" dirty="0">
                <a:latin typeface="Calibri" panose="020F0502020204030204"/>
                <a:hlinkClick r:id="rId2"/>
              </a:rPr>
              <a:t>www.award.co/blog/employee-turnover-rates</a:t>
            </a:r>
            <a:r>
              <a:rPr lang="en-US" sz="800" dirty="0">
                <a:latin typeface="Calibri" panose="020F0502020204030204"/>
              </a:rPr>
              <a:t>  y </a:t>
            </a:r>
            <a:r>
              <a:rPr lang="en-US" sz="800" dirty="0">
                <a:hlinkClick r:id="rId3"/>
              </a:rPr>
              <a:t>People Analytics | Coursera</a:t>
            </a:r>
            <a:endParaRPr lang="en-US" sz="800" dirty="0">
              <a:latin typeface="Calibri" panose="020F0502020204030204"/>
            </a:endParaRPr>
          </a:p>
          <a:p>
            <a:br>
              <a:rPr lang="en-US" dirty="0"/>
            </a:b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78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57169" y="3057671"/>
            <a:ext cx="2955306" cy="951373"/>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a:off x="8312715" y="1248674"/>
            <a:ext cx="1846198" cy="1741041"/>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a:off x="6526040" y="5124600"/>
            <a:ext cx="5415581" cy="10476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a:off x="7179798" y="4087911"/>
            <a:ext cx="4112032" cy="949388"/>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8873341" y="5234145"/>
            <a:ext cx="758078" cy="758078"/>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689111" y="2938915"/>
            <a:ext cx="638436" cy="469552"/>
          </a:xfrm>
          <a:prstGeom prst="rect">
            <a:avLst/>
          </a:prstGeom>
        </p:spPr>
        <p:txBody>
          <a:bodyPr lIns="0" tIns="0" rIns="0" bIns="0" rtlCol="0" anchor="t">
            <a:spAutoFit/>
          </a:bodyPr>
          <a:lstStyle/>
          <a:p>
            <a:pPr algn="ctr">
              <a:lnSpc>
                <a:spcPts val="4009"/>
              </a:lnSpc>
              <a:spcBef>
                <a:spcPct val="0"/>
              </a:spcBef>
            </a:pPr>
            <a:r>
              <a:rPr lang="en-US" sz="2905">
                <a:solidFill>
                  <a:srgbClr val="92D050"/>
                </a:solidFill>
                <a:latin typeface="DM Sans Bold"/>
                <a:ea typeface="DM Sans Bold"/>
                <a:cs typeface="DM Sans Bold"/>
                <a:sym typeface="DM Sans Bold"/>
              </a:rPr>
              <a:t>01</a:t>
            </a:r>
          </a:p>
        </p:txBody>
      </p:sp>
      <p:sp>
        <p:nvSpPr>
          <p:cNvPr id="16" name="TextBox 16"/>
          <p:cNvSpPr txBox="1"/>
          <p:nvPr/>
        </p:nvSpPr>
        <p:spPr>
          <a:xfrm>
            <a:off x="1689111" y="3704529"/>
            <a:ext cx="638436" cy="469552"/>
          </a:xfrm>
          <a:prstGeom prst="rect">
            <a:avLst/>
          </a:prstGeom>
        </p:spPr>
        <p:txBody>
          <a:bodyPr lIns="0" tIns="0" rIns="0" bIns="0" rtlCol="0" anchor="t">
            <a:spAutoFit/>
          </a:bodyPr>
          <a:lstStyle/>
          <a:p>
            <a:pPr algn="ctr">
              <a:lnSpc>
                <a:spcPts val="4009"/>
              </a:lnSpc>
              <a:spcBef>
                <a:spcPct val="0"/>
              </a:spcBef>
            </a:pPr>
            <a:r>
              <a:rPr lang="en-US" sz="2905">
                <a:solidFill>
                  <a:srgbClr val="92D050"/>
                </a:solidFill>
                <a:latin typeface="DM Sans Bold"/>
                <a:ea typeface="DM Sans Bold"/>
                <a:cs typeface="DM Sans Bold"/>
                <a:sym typeface="DM Sans Bold"/>
              </a:rPr>
              <a:t>02</a:t>
            </a:r>
          </a:p>
        </p:txBody>
      </p:sp>
      <p:sp>
        <p:nvSpPr>
          <p:cNvPr id="17" name="TextBox 17"/>
          <p:cNvSpPr txBox="1"/>
          <p:nvPr/>
        </p:nvSpPr>
        <p:spPr>
          <a:xfrm>
            <a:off x="1689111" y="4468533"/>
            <a:ext cx="638436" cy="469552"/>
          </a:xfrm>
          <a:prstGeom prst="rect">
            <a:avLst/>
          </a:prstGeom>
        </p:spPr>
        <p:txBody>
          <a:bodyPr lIns="0" tIns="0" rIns="0" bIns="0" rtlCol="0" anchor="t">
            <a:spAutoFit/>
          </a:bodyPr>
          <a:lstStyle/>
          <a:p>
            <a:pPr algn="ctr">
              <a:lnSpc>
                <a:spcPts val="4009"/>
              </a:lnSpc>
              <a:spcBef>
                <a:spcPct val="0"/>
              </a:spcBef>
            </a:pPr>
            <a:r>
              <a:rPr lang="en-US" sz="2905">
                <a:solidFill>
                  <a:srgbClr val="92D050"/>
                </a:solidFill>
                <a:latin typeface="DM Sans Bold"/>
                <a:ea typeface="DM Sans Bold"/>
                <a:cs typeface="DM Sans Bold"/>
                <a:sym typeface="DM Sans Bold"/>
              </a:rPr>
              <a:t>03</a:t>
            </a:r>
          </a:p>
        </p:txBody>
      </p:sp>
      <p:sp>
        <p:nvSpPr>
          <p:cNvPr id="18" name="TextBox 18"/>
          <p:cNvSpPr txBox="1"/>
          <p:nvPr/>
        </p:nvSpPr>
        <p:spPr>
          <a:xfrm>
            <a:off x="1689111" y="5234145"/>
            <a:ext cx="638436" cy="469552"/>
          </a:xfrm>
          <a:prstGeom prst="rect">
            <a:avLst/>
          </a:prstGeom>
        </p:spPr>
        <p:txBody>
          <a:bodyPr lIns="0" tIns="0" rIns="0" bIns="0" rtlCol="0" anchor="t">
            <a:spAutoFit/>
          </a:bodyPr>
          <a:lstStyle/>
          <a:p>
            <a:pPr algn="ctr">
              <a:lnSpc>
                <a:spcPts val="4009"/>
              </a:lnSpc>
              <a:spcBef>
                <a:spcPct val="0"/>
              </a:spcBef>
            </a:pPr>
            <a:r>
              <a:rPr lang="en-US" sz="2905">
                <a:solidFill>
                  <a:srgbClr val="92D050"/>
                </a:solidFill>
                <a:latin typeface="DM Sans Bold"/>
                <a:ea typeface="DM Sans Bold"/>
                <a:cs typeface="DM Sans Bold"/>
                <a:sym typeface="DM Sans Bold"/>
              </a:rPr>
              <a:t>04</a:t>
            </a:r>
          </a:p>
        </p:txBody>
      </p:sp>
      <p:sp>
        <p:nvSpPr>
          <p:cNvPr id="19" name="TextBox 19"/>
          <p:cNvSpPr txBox="1"/>
          <p:nvPr/>
        </p:nvSpPr>
        <p:spPr>
          <a:xfrm>
            <a:off x="297412" y="1328995"/>
            <a:ext cx="7534563" cy="860107"/>
          </a:xfrm>
          <a:prstGeom prst="rect">
            <a:avLst/>
          </a:prstGeom>
        </p:spPr>
        <p:txBody>
          <a:bodyPr wrap="square" lIns="0" tIns="0" rIns="0" bIns="0" rtlCol="0" anchor="t">
            <a:spAutoFit/>
          </a:bodyPr>
          <a:lstStyle/>
          <a:p>
            <a:pPr>
              <a:lnSpc>
                <a:spcPts val="2314"/>
              </a:lnSpc>
              <a:spcBef>
                <a:spcPct val="0"/>
              </a:spcBef>
            </a:pPr>
            <a:r>
              <a:rPr lang="en-US" sz="1677" dirty="0">
                <a:latin typeface="DM Sans"/>
                <a:ea typeface="DM Sans"/>
                <a:cs typeface="DM Sans"/>
                <a:sym typeface="DM Sans"/>
              </a:rPr>
              <a:t>Se </a:t>
            </a:r>
            <a:r>
              <a:rPr lang="es-ES" sz="1677" dirty="0">
                <a:latin typeface="DM Sans"/>
                <a:ea typeface="DM Sans"/>
                <a:cs typeface="DM Sans"/>
                <a:sym typeface="DM Sans"/>
              </a:rPr>
              <a:t>han</a:t>
            </a:r>
            <a:r>
              <a:rPr lang="en-US" sz="1677" dirty="0">
                <a:latin typeface="DM Sans"/>
                <a:ea typeface="DM Sans"/>
                <a:cs typeface="DM Sans"/>
                <a:sym typeface="DM Sans"/>
              </a:rPr>
              <a:t> </a:t>
            </a:r>
            <a:r>
              <a:rPr lang="es-ES" sz="1677" dirty="0">
                <a:latin typeface="DM Sans"/>
                <a:ea typeface="DM Sans"/>
                <a:cs typeface="DM Sans"/>
                <a:sym typeface="DM Sans"/>
              </a:rPr>
              <a:t>testeado</a:t>
            </a:r>
            <a:r>
              <a:rPr lang="en-US" sz="1677" dirty="0">
                <a:latin typeface="DM Sans"/>
                <a:ea typeface="DM Sans"/>
                <a:cs typeface="DM Sans"/>
                <a:sym typeface="DM Sans"/>
              </a:rPr>
              <a:t> </a:t>
            </a:r>
            <a:r>
              <a:rPr lang="es-ES" sz="1677" dirty="0">
                <a:latin typeface="DM Sans"/>
                <a:ea typeface="DM Sans"/>
                <a:cs typeface="DM Sans"/>
                <a:sym typeface="DM Sans"/>
              </a:rPr>
              <a:t>nuevamente</a:t>
            </a:r>
            <a:r>
              <a:rPr lang="en-US" sz="1677" dirty="0">
                <a:latin typeface="DM Sans"/>
                <a:ea typeface="DM Sans"/>
                <a:cs typeface="DM Sans"/>
                <a:sym typeface="DM Sans"/>
              </a:rPr>
              <a:t> </a:t>
            </a:r>
            <a:r>
              <a:rPr lang="es-ES" sz="1677" dirty="0">
                <a:latin typeface="DM Sans"/>
                <a:ea typeface="DM Sans"/>
                <a:cs typeface="DM Sans"/>
                <a:sym typeface="DM Sans"/>
              </a:rPr>
              <a:t>modelos</a:t>
            </a:r>
            <a:r>
              <a:rPr lang="en-US" sz="1677" dirty="0">
                <a:latin typeface="DM Sans"/>
                <a:ea typeface="DM Sans"/>
                <a:cs typeface="DM Sans"/>
                <a:sym typeface="DM Sans"/>
              </a:rPr>
              <a:t> de </a:t>
            </a:r>
            <a:r>
              <a:rPr lang="en-US" sz="1677" dirty="0" err="1">
                <a:latin typeface="DM Sans"/>
                <a:ea typeface="DM Sans"/>
                <a:cs typeface="DM Sans"/>
                <a:sym typeface="DM Sans"/>
              </a:rPr>
              <a:t>AutoML</a:t>
            </a:r>
            <a:r>
              <a:rPr lang="en-US" sz="1677" dirty="0">
                <a:latin typeface="DM Sans"/>
                <a:ea typeface="DM Sans"/>
                <a:cs typeface="DM Sans"/>
                <a:sym typeface="DM Sans"/>
              </a:rPr>
              <a:t>, </a:t>
            </a:r>
            <a:r>
              <a:rPr lang="en-US" sz="1677" dirty="0" err="1">
                <a:latin typeface="DM Sans"/>
                <a:ea typeface="DM Sans"/>
                <a:cs typeface="DM Sans"/>
                <a:sym typeface="DM Sans"/>
              </a:rPr>
              <a:t>RandomForest</a:t>
            </a:r>
            <a:r>
              <a:rPr lang="en-US" sz="1677" dirty="0">
                <a:latin typeface="DM Sans"/>
                <a:ea typeface="DM Sans"/>
                <a:cs typeface="DM Sans"/>
                <a:sym typeface="DM Sans"/>
              </a:rPr>
              <a:t>, GBM y </a:t>
            </a:r>
            <a:r>
              <a:rPr lang="en-US" sz="1677" dirty="0" err="1">
                <a:latin typeface="DM Sans"/>
                <a:ea typeface="DM Sans"/>
                <a:cs typeface="DM Sans"/>
                <a:sym typeface="DM Sans"/>
              </a:rPr>
              <a:t>DeepLearning</a:t>
            </a:r>
            <a:r>
              <a:rPr lang="en-US" sz="1677" dirty="0">
                <a:latin typeface="DM Sans"/>
                <a:ea typeface="DM Sans"/>
                <a:cs typeface="DM Sans"/>
                <a:sym typeface="DM Sans"/>
              </a:rPr>
              <a:t>. </a:t>
            </a:r>
            <a:r>
              <a:rPr lang="es-ES" sz="1677" dirty="0">
                <a:latin typeface="DM Sans"/>
                <a:ea typeface="DM Sans"/>
                <a:cs typeface="DM Sans"/>
                <a:sym typeface="DM Sans"/>
              </a:rPr>
              <a:t>Siendo</a:t>
            </a:r>
            <a:r>
              <a:rPr lang="en-US" sz="1677" dirty="0">
                <a:latin typeface="DM Sans"/>
                <a:ea typeface="DM Sans"/>
                <a:cs typeface="DM Sans"/>
                <a:sym typeface="DM Sans"/>
              </a:rPr>
              <a:t> el primero el m</a:t>
            </a:r>
            <a:r>
              <a:rPr lang="es-ES" sz="1677" dirty="0" err="1">
                <a:latin typeface="DM Sans"/>
                <a:ea typeface="DM Sans"/>
                <a:cs typeface="DM Sans"/>
                <a:sym typeface="DM Sans"/>
              </a:rPr>
              <a:t>ás</a:t>
            </a:r>
            <a:r>
              <a:rPr lang="es-ES" sz="1677" dirty="0">
                <a:latin typeface="DM Sans"/>
                <a:ea typeface="DM Sans"/>
                <a:cs typeface="DM Sans"/>
                <a:sym typeface="DM Sans"/>
              </a:rPr>
              <a:t> efectivo, ya que utiliza los modelos que mejor se adaptan a nuestros datos incrementando su capacidad predictiva.</a:t>
            </a:r>
            <a:endParaRPr lang="en-US" sz="1677" dirty="0">
              <a:latin typeface="DM Sans"/>
              <a:ea typeface="DM Sans"/>
              <a:cs typeface="DM Sans"/>
              <a:sym typeface="DM Sans"/>
            </a:endParaRPr>
          </a:p>
        </p:txBody>
      </p:sp>
      <p:sp>
        <p:nvSpPr>
          <p:cNvPr id="20" name="Freeform 20"/>
          <p:cNvSpPr/>
          <p:nvPr/>
        </p:nvSpPr>
        <p:spPr>
          <a:xfrm>
            <a:off x="10085443" y="-1724623"/>
            <a:ext cx="3971009" cy="3971009"/>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2239927" y="4826256"/>
            <a:ext cx="3971009" cy="3971009"/>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2327547" y="2993274"/>
            <a:ext cx="5028479" cy="447174"/>
          </a:xfrm>
          <a:prstGeom prst="rect">
            <a:avLst/>
          </a:prstGeom>
        </p:spPr>
        <p:txBody>
          <a:bodyPr wrap="square" lIns="0" tIns="0" rIns="0" bIns="0" rtlCol="0" anchor="t">
            <a:spAutoFit/>
          </a:bodyPr>
          <a:lstStyle/>
          <a:p>
            <a:pPr>
              <a:lnSpc>
                <a:spcPts val="1762"/>
              </a:lnSpc>
              <a:spcBef>
                <a:spcPct val="0"/>
              </a:spcBef>
            </a:pPr>
            <a:r>
              <a:rPr lang="es-ES" sz="1277" dirty="0" err="1">
                <a:latin typeface="DM Sans"/>
                <a:ea typeface="DM Sans"/>
                <a:cs typeface="DM Sans"/>
                <a:sym typeface="DM Sans"/>
              </a:rPr>
              <a:t>AutoML</a:t>
            </a:r>
            <a:r>
              <a:rPr lang="es-ES" sz="1277" dirty="0">
                <a:latin typeface="DM Sans"/>
                <a:ea typeface="DM Sans"/>
                <a:cs typeface="DM Sans"/>
                <a:sym typeface="DM Sans"/>
              </a:rPr>
              <a:t> tiene un porcentaje de acierto (AUC) del de prácticamente el 84% y un AUCPR (para variables desbalanceadas) del 65% para la variable </a:t>
            </a:r>
            <a:r>
              <a:rPr lang="es-ES" sz="1277" dirty="0" err="1">
                <a:latin typeface="DM Sans"/>
                <a:ea typeface="DM Sans"/>
                <a:cs typeface="DM Sans"/>
                <a:sym typeface="DM Sans"/>
              </a:rPr>
              <a:t>Attrition</a:t>
            </a:r>
            <a:r>
              <a:rPr lang="es-ES" sz="1277" dirty="0">
                <a:latin typeface="DM Sans"/>
                <a:ea typeface="DM Sans"/>
                <a:cs typeface="DM Sans"/>
                <a:sym typeface="DM Sans"/>
              </a:rPr>
              <a:t>.</a:t>
            </a:r>
            <a:endParaRPr lang="en-US" sz="1277" dirty="0">
              <a:latin typeface="DM Sans"/>
              <a:ea typeface="DM Sans"/>
              <a:cs typeface="DM Sans"/>
              <a:sym typeface="DM Sans"/>
            </a:endParaRPr>
          </a:p>
        </p:txBody>
      </p:sp>
      <p:sp>
        <p:nvSpPr>
          <p:cNvPr id="23" name="TextBox 23"/>
          <p:cNvSpPr txBox="1"/>
          <p:nvPr/>
        </p:nvSpPr>
        <p:spPr>
          <a:xfrm>
            <a:off x="2327547" y="3815704"/>
            <a:ext cx="4906575" cy="441211"/>
          </a:xfrm>
          <a:prstGeom prst="rect">
            <a:avLst/>
          </a:prstGeom>
        </p:spPr>
        <p:txBody>
          <a:bodyPr wrap="square" lIns="0" tIns="0" rIns="0" bIns="0" rtlCol="0" anchor="t">
            <a:spAutoFit/>
          </a:bodyPr>
          <a:lstStyle/>
          <a:p>
            <a:pPr>
              <a:lnSpc>
                <a:spcPts val="1762"/>
              </a:lnSpc>
              <a:spcBef>
                <a:spcPct val="0"/>
              </a:spcBef>
            </a:pPr>
            <a:r>
              <a:rPr lang="es-ES" sz="1277" dirty="0">
                <a:latin typeface="DM Sans"/>
                <a:ea typeface="DM Sans"/>
                <a:cs typeface="DM Sans"/>
                <a:sym typeface="DM Sans"/>
              </a:rPr>
              <a:t>R</a:t>
            </a:r>
            <a:r>
              <a:rPr lang="en-US" sz="1277" dirty="0" err="1">
                <a:latin typeface="DM Sans"/>
                <a:ea typeface="DM Sans"/>
                <a:cs typeface="DM Sans"/>
                <a:sym typeface="DM Sans"/>
              </a:rPr>
              <a:t>andomForest</a:t>
            </a:r>
            <a:r>
              <a:rPr lang="en-US" sz="1277" dirty="0">
                <a:latin typeface="DM Sans"/>
                <a:ea typeface="DM Sans"/>
                <a:cs typeface="DM Sans"/>
                <a:sym typeface="DM Sans"/>
              </a:rPr>
              <a:t>, se </a:t>
            </a:r>
            <a:r>
              <a:rPr lang="es-ES" sz="1277" dirty="0">
                <a:latin typeface="DM Sans"/>
                <a:ea typeface="DM Sans"/>
                <a:cs typeface="DM Sans"/>
                <a:sym typeface="DM Sans"/>
              </a:rPr>
              <a:t>queda</a:t>
            </a:r>
            <a:r>
              <a:rPr lang="en-US" sz="1277" dirty="0">
                <a:latin typeface="DM Sans"/>
                <a:ea typeface="DM Sans"/>
                <a:cs typeface="DM Sans"/>
                <a:sym typeface="DM Sans"/>
              </a:rPr>
              <a:t> </a:t>
            </a:r>
            <a:r>
              <a:rPr lang="es-ES" sz="1277" dirty="0">
                <a:latin typeface="DM Sans"/>
                <a:ea typeface="DM Sans"/>
                <a:cs typeface="DM Sans"/>
                <a:sym typeface="DM Sans"/>
              </a:rPr>
              <a:t>en</a:t>
            </a:r>
            <a:r>
              <a:rPr lang="en-US" sz="1277" dirty="0">
                <a:latin typeface="DM Sans"/>
                <a:ea typeface="DM Sans"/>
                <a:cs typeface="DM Sans"/>
                <a:sym typeface="DM Sans"/>
              </a:rPr>
              <a:t> un AUC del 77% y un AUCPR </a:t>
            </a:r>
            <a:r>
              <a:rPr lang="es-ES" sz="1277" dirty="0">
                <a:latin typeface="DM Sans"/>
                <a:ea typeface="DM Sans"/>
                <a:cs typeface="DM Sans"/>
                <a:sym typeface="DM Sans"/>
              </a:rPr>
              <a:t>del 50% con lo cual es aceptable, pero no ideal.</a:t>
            </a:r>
          </a:p>
        </p:txBody>
      </p:sp>
      <p:sp>
        <p:nvSpPr>
          <p:cNvPr id="24" name="TextBox 24"/>
          <p:cNvSpPr txBox="1"/>
          <p:nvPr/>
        </p:nvSpPr>
        <p:spPr>
          <a:xfrm>
            <a:off x="2267832" y="4521172"/>
            <a:ext cx="4230161" cy="441211"/>
          </a:xfrm>
          <a:prstGeom prst="rect">
            <a:avLst/>
          </a:prstGeom>
        </p:spPr>
        <p:txBody>
          <a:bodyPr lIns="0" tIns="0" rIns="0" bIns="0" rtlCol="0" anchor="t">
            <a:spAutoFit/>
          </a:bodyPr>
          <a:lstStyle/>
          <a:p>
            <a:pPr>
              <a:lnSpc>
                <a:spcPts val="1762"/>
              </a:lnSpc>
              <a:spcBef>
                <a:spcPct val="0"/>
              </a:spcBef>
            </a:pPr>
            <a:r>
              <a:rPr lang="en-US" sz="1277" dirty="0">
                <a:latin typeface="DM Sans"/>
                <a:ea typeface="DM Sans"/>
                <a:cs typeface="DM Sans"/>
                <a:sym typeface="DM Sans"/>
              </a:rPr>
              <a:t>GBM </a:t>
            </a:r>
            <a:r>
              <a:rPr lang="es-ES" sz="1277" dirty="0">
                <a:latin typeface="DM Sans"/>
                <a:ea typeface="DM Sans"/>
                <a:cs typeface="DM Sans"/>
                <a:sym typeface="DM Sans"/>
              </a:rPr>
              <a:t>nos da un rendimiento ligeramente superior con un AUC del 78% y un AUCPR del 52%.</a:t>
            </a:r>
            <a:endParaRPr lang="en-US" sz="1277" dirty="0">
              <a:latin typeface="DM Sans"/>
              <a:ea typeface="DM Sans"/>
              <a:cs typeface="DM Sans"/>
              <a:sym typeface="DM Sans"/>
            </a:endParaRPr>
          </a:p>
        </p:txBody>
      </p:sp>
      <p:sp>
        <p:nvSpPr>
          <p:cNvPr id="25" name="TextBox 25"/>
          <p:cNvSpPr txBox="1"/>
          <p:nvPr/>
        </p:nvSpPr>
        <p:spPr>
          <a:xfrm>
            <a:off x="2327547" y="5266492"/>
            <a:ext cx="4230161" cy="441211"/>
          </a:xfrm>
          <a:prstGeom prst="rect">
            <a:avLst/>
          </a:prstGeom>
        </p:spPr>
        <p:txBody>
          <a:bodyPr lIns="0" tIns="0" rIns="0" bIns="0" rtlCol="0" anchor="t">
            <a:spAutoFit/>
          </a:bodyPr>
          <a:lstStyle/>
          <a:p>
            <a:pPr>
              <a:lnSpc>
                <a:spcPts val="1762"/>
              </a:lnSpc>
              <a:spcBef>
                <a:spcPct val="0"/>
              </a:spcBef>
            </a:pPr>
            <a:r>
              <a:rPr lang="es-ES" sz="1277" dirty="0">
                <a:latin typeface="DM Sans"/>
                <a:ea typeface="DM Sans"/>
                <a:cs typeface="DM Sans"/>
                <a:sym typeface="DM Sans"/>
              </a:rPr>
              <a:t>El modelo de </a:t>
            </a:r>
            <a:r>
              <a:rPr lang="es-ES" sz="1277" dirty="0" err="1">
                <a:latin typeface="DM Sans"/>
                <a:ea typeface="DM Sans"/>
                <a:cs typeface="DM Sans"/>
                <a:sym typeface="DM Sans"/>
              </a:rPr>
              <a:t>DeepLearning</a:t>
            </a:r>
            <a:r>
              <a:rPr lang="es-ES" sz="1277" dirty="0">
                <a:latin typeface="DM Sans"/>
                <a:ea typeface="DM Sans"/>
                <a:cs typeface="DM Sans"/>
                <a:sym typeface="DM Sans"/>
              </a:rPr>
              <a:t> sorprende esta vez con un AUC del 82% y un AUCPR del 54%.</a:t>
            </a:r>
            <a:endParaRPr lang="en-US" sz="1277" dirty="0">
              <a:latin typeface="DM Sans"/>
              <a:ea typeface="DM Sans"/>
              <a:cs typeface="DM Sans"/>
              <a:sym typeface="DM Sans"/>
            </a:endParaRPr>
          </a:p>
        </p:txBody>
      </p:sp>
      <p:sp>
        <p:nvSpPr>
          <p:cNvPr id="26" name="AutoShape 26"/>
          <p:cNvSpPr/>
          <p:nvPr/>
        </p:nvSpPr>
        <p:spPr>
          <a:xfrm flipH="1" flipV="1">
            <a:off x="1791970" y="3451667"/>
            <a:ext cx="390747" cy="0"/>
          </a:xfrm>
          <a:prstGeom prst="line">
            <a:avLst/>
          </a:prstGeom>
          <a:ln w="47625" cap="flat">
            <a:solidFill>
              <a:srgbClr val="92D050"/>
            </a:solidFill>
            <a:prstDash val="solid"/>
            <a:headEnd type="none" w="sm" len="sm"/>
            <a:tailEnd type="none" w="sm" len="sm"/>
          </a:ln>
        </p:spPr>
      </p:sp>
      <p:sp>
        <p:nvSpPr>
          <p:cNvPr id="27" name="AutoShape 27"/>
          <p:cNvSpPr/>
          <p:nvPr/>
        </p:nvSpPr>
        <p:spPr>
          <a:xfrm flipH="1" flipV="1">
            <a:off x="1806484" y="4228163"/>
            <a:ext cx="390747" cy="0"/>
          </a:xfrm>
          <a:prstGeom prst="line">
            <a:avLst/>
          </a:prstGeom>
          <a:ln w="47625" cap="flat">
            <a:solidFill>
              <a:srgbClr val="92D050"/>
            </a:solidFill>
            <a:prstDash val="solid"/>
            <a:headEnd type="none" w="sm" len="sm"/>
            <a:tailEnd type="none" w="sm" len="sm"/>
          </a:ln>
        </p:spPr>
      </p:sp>
      <p:sp>
        <p:nvSpPr>
          <p:cNvPr id="28" name="AutoShape 28"/>
          <p:cNvSpPr/>
          <p:nvPr/>
        </p:nvSpPr>
        <p:spPr>
          <a:xfrm flipH="1" flipV="1">
            <a:off x="1806484" y="4949499"/>
            <a:ext cx="390747" cy="0"/>
          </a:xfrm>
          <a:prstGeom prst="line">
            <a:avLst/>
          </a:prstGeom>
          <a:ln w="47625" cap="flat">
            <a:solidFill>
              <a:srgbClr val="92D050"/>
            </a:solidFill>
            <a:prstDash val="solid"/>
            <a:headEnd type="none" w="sm" len="sm"/>
            <a:tailEnd type="none" w="sm" len="sm"/>
          </a:ln>
        </p:spPr>
      </p:sp>
      <p:sp>
        <p:nvSpPr>
          <p:cNvPr id="29" name="Freeform 44">
            <a:extLst>
              <a:ext uri="{FF2B5EF4-FFF2-40B4-BE49-F238E27FC236}">
                <a16:creationId xmlns:a16="http://schemas.microsoft.com/office/drawing/2014/main" id="{B6DA068E-1589-49E0-885E-98F29905A244}"/>
              </a:ext>
            </a:extLst>
          </p:cNvPr>
          <p:cNvSpPr/>
          <p:nvPr/>
        </p:nvSpPr>
        <p:spPr>
          <a:xfrm>
            <a:off x="8873341" y="3045877"/>
            <a:ext cx="882477" cy="905526"/>
          </a:xfrm>
          <a:custGeom>
            <a:avLst/>
            <a:gdLst/>
            <a:ahLst/>
            <a:cxnLst/>
            <a:rect l="l" t="t" r="r" b="b"/>
            <a:pathLst>
              <a:path w="882477" h="905526">
                <a:moveTo>
                  <a:pt x="0" y="0"/>
                </a:moveTo>
                <a:lnTo>
                  <a:pt x="882477" y="0"/>
                </a:lnTo>
                <a:lnTo>
                  <a:pt x="882477" y="905526"/>
                </a:lnTo>
                <a:lnTo>
                  <a:pt x="0" y="905526"/>
                </a:lnTo>
                <a:lnTo>
                  <a:pt x="0" y="0"/>
                </a:lnTo>
                <a:close/>
              </a:path>
            </a:pathLst>
          </a:custGeom>
          <a:blipFill>
            <a:blip r:embed="rId6">
              <a:extLst>
                <a:ext uri="{96DAC541-7B7A-43D3-8B79-37D633B846F1}">
                  <asvg:svgBlip xmlns:asvg="http://schemas.microsoft.com/office/drawing/2016/SVG/main" r:embed="rId7"/>
                </a:ext>
              </a:extLst>
            </a:blip>
            <a:stretch>
              <a:fillRect/>
            </a:stretch>
          </a:blipFill>
          <a:ln>
            <a:solidFill>
              <a:schemeClr val="tx2"/>
            </a:solidFill>
          </a:ln>
        </p:spPr>
      </p:sp>
      <p:sp>
        <p:nvSpPr>
          <p:cNvPr id="30" name="Freeform 42">
            <a:extLst>
              <a:ext uri="{FF2B5EF4-FFF2-40B4-BE49-F238E27FC236}">
                <a16:creationId xmlns:a16="http://schemas.microsoft.com/office/drawing/2014/main" id="{21567AC7-D402-4622-BA79-7F7F0AC01EC9}"/>
              </a:ext>
            </a:extLst>
          </p:cNvPr>
          <p:cNvSpPr/>
          <p:nvPr/>
        </p:nvSpPr>
        <p:spPr>
          <a:xfrm>
            <a:off x="8843825" y="1850693"/>
            <a:ext cx="750693" cy="878470"/>
          </a:xfrm>
          <a:custGeom>
            <a:avLst/>
            <a:gdLst/>
            <a:ahLst/>
            <a:cxnLst/>
            <a:rect l="l" t="t" r="r" b="b"/>
            <a:pathLst>
              <a:path w="750693" h="878470">
                <a:moveTo>
                  <a:pt x="0" y="0"/>
                </a:moveTo>
                <a:lnTo>
                  <a:pt x="750693" y="0"/>
                </a:lnTo>
                <a:lnTo>
                  <a:pt x="750693" y="878470"/>
                </a:lnTo>
                <a:lnTo>
                  <a:pt x="0" y="8784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24">
            <a:extLst>
              <a:ext uri="{FF2B5EF4-FFF2-40B4-BE49-F238E27FC236}">
                <a16:creationId xmlns:a16="http://schemas.microsoft.com/office/drawing/2014/main" id="{A274DFA2-A1B3-4E00-BD23-2C73376EF2FB}"/>
              </a:ext>
            </a:extLst>
          </p:cNvPr>
          <p:cNvSpPr/>
          <p:nvPr/>
        </p:nvSpPr>
        <p:spPr>
          <a:xfrm>
            <a:off x="8902745" y="4228163"/>
            <a:ext cx="749829" cy="730742"/>
          </a:xfrm>
          <a:custGeom>
            <a:avLst/>
            <a:gdLst/>
            <a:ahLst/>
            <a:cxnLst/>
            <a:rect l="l" t="t" r="r" b="b"/>
            <a:pathLst>
              <a:path w="749829" h="730742">
                <a:moveTo>
                  <a:pt x="0" y="0"/>
                </a:moveTo>
                <a:lnTo>
                  <a:pt x="749829" y="0"/>
                </a:lnTo>
                <a:lnTo>
                  <a:pt x="749829" y="730743"/>
                </a:lnTo>
                <a:lnTo>
                  <a:pt x="0" y="7307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Rectangle 31">
            <a:extLst>
              <a:ext uri="{FF2B5EF4-FFF2-40B4-BE49-F238E27FC236}">
                <a16:creationId xmlns:a16="http://schemas.microsoft.com/office/drawing/2014/main" id="{B5ED9B6B-8FAC-45B9-90EB-2E9179DCDF38}"/>
              </a:ext>
            </a:extLst>
          </p:cNvPr>
          <p:cNvSpPr/>
          <p:nvPr/>
        </p:nvSpPr>
        <p:spPr>
          <a:xfrm>
            <a:off x="297412" y="327258"/>
            <a:ext cx="7009676" cy="523220"/>
          </a:xfrm>
          <a:prstGeom prst="rect">
            <a:avLst/>
          </a:prstGeom>
        </p:spPr>
        <p:txBody>
          <a:bodyPr wrap="none">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Modelos de Machine </a:t>
            </a:r>
            <a:r>
              <a:rPr lang="es-ES" sz="2800" b="1" dirty="0" err="1">
                <a:solidFill>
                  <a:srgbClr val="92D050"/>
                </a:solidFill>
                <a:latin typeface="Segoe UI" panose="020B0502040204020203" pitchFamily="34" charset="0"/>
                <a:cs typeface="Segoe UI" panose="020B0502040204020203" pitchFamily="34" charset="0"/>
              </a:rPr>
              <a:t>Learning</a:t>
            </a:r>
            <a:r>
              <a:rPr lang="es-ES" sz="2800" b="1" dirty="0">
                <a:solidFill>
                  <a:srgbClr val="92D050"/>
                </a:solidFill>
                <a:latin typeface="Segoe UI" panose="020B0502040204020203" pitchFamily="34" charset="0"/>
                <a:cs typeface="Segoe UI" panose="020B0502040204020203" pitchFamily="34" charset="0"/>
              </a:rPr>
              <a:t> utilizados</a:t>
            </a:r>
            <a:endParaRPr lang="en-US" sz="2800" b="1" dirty="0">
              <a:solidFill>
                <a:srgbClr val="92D050"/>
              </a:solidFill>
              <a:latin typeface="Segoe UI" panose="020B0502040204020203" pitchFamily="34" charset="0"/>
              <a:cs typeface="Segoe UI" panose="020B0502040204020203" pitchFamily="34" charset="0"/>
            </a:endParaRPr>
          </a:p>
        </p:txBody>
      </p:sp>
      <p:sp>
        <p:nvSpPr>
          <p:cNvPr id="33" name="AutoShape 28">
            <a:extLst>
              <a:ext uri="{FF2B5EF4-FFF2-40B4-BE49-F238E27FC236}">
                <a16:creationId xmlns:a16="http://schemas.microsoft.com/office/drawing/2014/main" id="{1581B92C-AD7C-4D86-BEE3-BBDAAD4527A9}"/>
              </a:ext>
            </a:extLst>
          </p:cNvPr>
          <p:cNvSpPr/>
          <p:nvPr/>
        </p:nvSpPr>
        <p:spPr>
          <a:xfrm flipH="1" flipV="1">
            <a:off x="1791970" y="5711082"/>
            <a:ext cx="390747" cy="0"/>
          </a:xfrm>
          <a:prstGeom prst="line">
            <a:avLst/>
          </a:prstGeom>
          <a:ln w="47625" cap="flat">
            <a:solidFill>
              <a:srgbClr val="92D050"/>
            </a:solidFill>
            <a:prstDash val="solid"/>
            <a:headEnd type="none" w="sm" len="sm"/>
            <a:tailEnd type="none" w="sm" len="sm"/>
          </a:ln>
        </p:spPr>
      </p:sp>
    </p:spTree>
    <p:extLst>
      <p:ext uri="{BB962C8B-B14F-4D97-AF65-F5344CB8AC3E}">
        <p14:creationId xmlns:p14="http://schemas.microsoft.com/office/powerpoint/2010/main" val="3096783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A9ACAB2B-F4CF-DFF2-314E-65C3786F140D}"/>
              </a:ext>
            </a:extLst>
          </p:cNvPr>
          <p:cNvCxnSpPr>
            <a:cxnSpLocks/>
          </p:cNvCxnSpPr>
          <p:nvPr/>
        </p:nvCxnSpPr>
        <p:spPr>
          <a:xfrm>
            <a:off x="334962" y="2783597"/>
            <a:ext cx="11522075" cy="0"/>
          </a:xfrm>
          <a:prstGeom prst="line">
            <a:avLst/>
          </a:prstGeom>
          <a:ln w="952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B9397C6-3E99-0D8F-E980-1675CD61BF59}"/>
              </a:ext>
            </a:extLst>
          </p:cNvPr>
          <p:cNvCxnSpPr>
            <a:cxnSpLocks/>
          </p:cNvCxnSpPr>
          <p:nvPr/>
        </p:nvCxnSpPr>
        <p:spPr>
          <a:xfrm>
            <a:off x="334962" y="3554852"/>
            <a:ext cx="11522075" cy="0"/>
          </a:xfrm>
          <a:prstGeom prst="line">
            <a:avLst/>
          </a:prstGeom>
          <a:ln w="952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36FF4A4-58C9-DF4E-EB19-0F769E76D111}"/>
              </a:ext>
            </a:extLst>
          </p:cNvPr>
          <p:cNvCxnSpPr>
            <a:cxnSpLocks/>
          </p:cNvCxnSpPr>
          <p:nvPr/>
        </p:nvCxnSpPr>
        <p:spPr>
          <a:xfrm>
            <a:off x="334962" y="4326105"/>
            <a:ext cx="11522075" cy="0"/>
          </a:xfrm>
          <a:prstGeom prst="line">
            <a:avLst/>
          </a:prstGeom>
          <a:ln w="952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601F350-AA43-28A0-CBF5-45B4628F4F95}"/>
              </a:ext>
            </a:extLst>
          </p:cNvPr>
          <p:cNvCxnSpPr>
            <a:cxnSpLocks/>
          </p:cNvCxnSpPr>
          <p:nvPr/>
        </p:nvCxnSpPr>
        <p:spPr>
          <a:xfrm>
            <a:off x="334962" y="5097347"/>
            <a:ext cx="11522075" cy="0"/>
          </a:xfrm>
          <a:prstGeom prst="line">
            <a:avLst/>
          </a:prstGeom>
          <a:ln w="952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7F10A89-E53E-4182-0E7B-251767189F9B}"/>
              </a:ext>
            </a:extLst>
          </p:cNvPr>
          <p:cNvGrpSpPr/>
          <p:nvPr/>
        </p:nvGrpSpPr>
        <p:grpSpPr>
          <a:xfrm>
            <a:off x="4606665" y="1728671"/>
            <a:ext cx="3066015" cy="4521834"/>
            <a:chOff x="288453" y="1475223"/>
            <a:chExt cx="3102322" cy="4575381"/>
          </a:xfrm>
        </p:grpSpPr>
        <p:grpSp>
          <p:nvGrpSpPr>
            <p:cNvPr id="19" name="Group 18">
              <a:extLst>
                <a:ext uri="{FF2B5EF4-FFF2-40B4-BE49-F238E27FC236}">
                  <a16:creationId xmlns:a16="http://schemas.microsoft.com/office/drawing/2014/main" id="{651F1798-64AB-1E65-619A-ECEB1C2DD052}"/>
                </a:ext>
              </a:extLst>
            </p:cNvPr>
            <p:cNvGrpSpPr/>
            <p:nvPr/>
          </p:nvGrpSpPr>
          <p:grpSpPr>
            <a:xfrm>
              <a:off x="288453" y="4828700"/>
              <a:ext cx="3102322" cy="1221904"/>
              <a:chOff x="288453" y="4828700"/>
              <a:chExt cx="3102322" cy="1221904"/>
            </a:xfrm>
            <a:solidFill>
              <a:srgbClr val="70AD47">
                <a:lumMod val="20000"/>
                <a:lumOff val="80000"/>
              </a:srgbClr>
            </a:solidFill>
          </p:grpSpPr>
          <p:sp>
            <p:nvSpPr>
              <p:cNvPr id="35" name="Freeform 27">
                <a:extLst>
                  <a:ext uri="{FF2B5EF4-FFF2-40B4-BE49-F238E27FC236}">
                    <a16:creationId xmlns:a16="http://schemas.microsoft.com/office/drawing/2014/main" id="{A8B8BE94-B5A8-905D-72CE-9DC380BA0C73}"/>
                  </a:ext>
                </a:extLst>
              </p:cNvPr>
              <p:cNvSpPr/>
              <p:nvPr/>
            </p:nvSpPr>
            <p:spPr>
              <a:xfrm flipH="1">
                <a:off x="1839614" y="4828700"/>
                <a:ext cx="1551161" cy="1221904"/>
              </a:xfrm>
              <a:custGeom>
                <a:avLst/>
                <a:gdLst>
                  <a:gd name="connsiteX0" fmla="*/ 292692 w 1551161"/>
                  <a:gd name="connsiteY0" fmla="*/ 0 h 1221904"/>
                  <a:gd name="connsiteX1" fmla="*/ 0 w 1551161"/>
                  <a:gd name="connsiteY1" fmla="*/ 779944 h 1221904"/>
                  <a:gd name="connsiteX2" fmla="*/ 1551161 w 1551161"/>
                  <a:gd name="connsiteY2" fmla="*/ 1221904 h 1221904"/>
                  <a:gd name="connsiteX3" fmla="*/ 1551161 w 1551161"/>
                  <a:gd name="connsiteY3" fmla="*/ 358565 h 1221904"/>
                </a:gdLst>
                <a:ahLst/>
                <a:cxnLst>
                  <a:cxn ang="0">
                    <a:pos x="connsiteX0" y="connsiteY0"/>
                  </a:cxn>
                  <a:cxn ang="0">
                    <a:pos x="connsiteX1" y="connsiteY1"/>
                  </a:cxn>
                  <a:cxn ang="0">
                    <a:pos x="connsiteX2" y="connsiteY2"/>
                  </a:cxn>
                  <a:cxn ang="0">
                    <a:pos x="connsiteX3" y="connsiteY3"/>
                  </a:cxn>
                </a:cxnLst>
                <a:rect l="l" t="t" r="r" b="b"/>
                <a:pathLst>
                  <a:path w="1551161" h="1221904">
                    <a:moveTo>
                      <a:pt x="292692" y="0"/>
                    </a:moveTo>
                    <a:lnTo>
                      <a:pt x="0" y="779944"/>
                    </a:lnTo>
                    <a:lnTo>
                      <a:pt x="1551161" y="1221904"/>
                    </a:lnTo>
                    <a:lnTo>
                      <a:pt x="1551161" y="358565"/>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 name="Freeform 28">
                <a:extLst>
                  <a:ext uri="{FF2B5EF4-FFF2-40B4-BE49-F238E27FC236}">
                    <a16:creationId xmlns:a16="http://schemas.microsoft.com/office/drawing/2014/main" id="{8FEB6ECA-CA79-C2C7-3889-292016B6440A}"/>
                  </a:ext>
                </a:extLst>
              </p:cNvPr>
              <p:cNvSpPr/>
              <p:nvPr/>
            </p:nvSpPr>
            <p:spPr>
              <a:xfrm>
                <a:off x="288453" y="4828700"/>
                <a:ext cx="1551161" cy="1221904"/>
              </a:xfrm>
              <a:custGeom>
                <a:avLst/>
                <a:gdLst>
                  <a:gd name="connsiteX0" fmla="*/ 292692 w 1551161"/>
                  <a:gd name="connsiteY0" fmla="*/ 0 h 1221904"/>
                  <a:gd name="connsiteX1" fmla="*/ 0 w 1551161"/>
                  <a:gd name="connsiteY1" fmla="*/ 779944 h 1221904"/>
                  <a:gd name="connsiteX2" fmla="*/ 1551161 w 1551161"/>
                  <a:gd name="connsiteY2" fmla="*/ 1221904 h 1221904"/>
                  <a:gd name="connsiteX3" fmla="*/ 1551161 w 1551161"/>
                  <a:gd name="connsiteY3" fmla="*/ 358565 h 1221904"/>
                </a:gdLst>
                <a:ahLst/>
                <a:cxnLst>
                  <a:cxn ang="0">
                    <a:pos x="connsiteX0" y="connsiteY0"/>
                  </a:cxn>
                  <a:cxn ang="0">
                    <a:pos x="connsiteX1" y="connsiteY1"/>
                  </a:cxn>
                  <a:cxn ang="0">
                    <a:pos x="connsiteX2" y="connsiteY2"/>
                  </a:cxn>
                  <a:cxn ang="0">
                    <a:pos x="connsiteX3" y="connsiteY3"/>
                  </a:cxn>
                </a:cxnLst>
                <a:rect l="l" t="t" r="r" b="b"/>
                <a:pathLst>
                  <a:path w="1551161" h="1221904">
                    <a:moveTo>
                      <a:pt x="292692" y="0"/>
                    </a:moveTo>
                    <a:lnTo>
                      <a:pt x="0" y="779944"/>
                    </a:lnTo>
                    <a:lnTo>
                      <a:pt x="1551161" y="1221904"/>
                    </a:lnTo>
                    <a:lnTo>
                      <a:pt x="1551161" y="358565"/>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98BF8AB5-D381-4B8A-A329-C613B1729D7B}"/>
                </a:ext>
              </a:extLst>
            </p:cNvPr>
            <p:cNvGrpSpPr/>
            <p:nvPr/>
          </p:nvGrpSpPr>
          <p:grpSpPr>
            <a:xfrm>
              <a:off x="581192" y="4048325"/>
              <a:ext cx="2516844" cy="1138940"/>
              <a:chOff x="581192" y="4048325"/>
              <a:chExt cx="2516844" cy="1138940"/>
            </a:xfrm>
            <a:solidFill>
              <a:srgbClr val="70AD47">
                <a:lumMod val="40000"/>
                <a:lumOff val="60000"/>
              </a:srgbClr>
            </a:solidFill>
          </p:grpSpPr>
          <p:sp>
            <p:nvSpPr>
              <p:cNvPr id="33" name="Freeform 25">
                <a:extLst>
                  <a:ext uri="{FF2B5EF4-FFF2-40B4-BE49-F238E27FC236}">
                    <a16:creationId xmlns:a16="http://schemas.microsoft.com/office/drawing/2014/main" id="{DDC07A42-E182-192E-21E2-C08E6C36C0FA}"/>
                  </a:ext>
                </a:extLst>
              </p:cNvPr>
              <p:cNvSpPr/>
              <p:nvPr/>
            </p:nvSpPr>
            <p:spPr>
              <a:xfrm flipH="1">
                <a:off x="1839614" y="4048325"/>
                <a:ext cx="1258422" cy="1138940"/>
              </a:xfrm>
              <a:custGeom>
                <a:avLst/>
                <a:gdLst>
                  <a:gd name="connsiteX0" fmla="*/ 291135 w 1258422"/>
                  <a:gd name="connsiteY0" fmla="*/ 0 h 1138940"/>
                  <a:gd name="connsiteX1" fmla="*/ 0 w 1258422"/>
                  <a:gd name="connsiteY1" fmla="*/ 780388 h 1138940"/>
                  <a:gd name="connsiteX2" fmla="*/ 1258422 w 1258422"/>
                  <a:gd name="connsiteY2" fmla="*/ 1138940 h 1138940"/>
                  <a:gd name="connsiteX3" fmla="*/ 1258422 w 1258422"/>
                  <a:gd name="connsiteY3" fmla="*/ 275602 h 1138940"/>
                </a:gdLst>
                <a:ahLst/>
                <a:cxnLst>
                  <a:cxn ang="0">
                    <a:pos x="connsiteX0" y="connsiteY0"/>
                  </a:cxn>
                  <a:cxn ang="0">
                    <a:pos x="connsiteX1" y="connsiteY1"/>
                  </a:cxn>
                  <a:cxn ang="0">
                    <a:pos x="connsiteX2" y="connsiteY2"/>
                  </a:cxn>
                  <a:cxn ang="0">
                    <a:pos x="connsiteX3" y="connsiteY3"/>
                  </a:cxn>
                </a:cxnLst>
                <a:rect l="l" t="t" r="r" b="b"/>
                <a:pathLst>
                  <a:path w="1258422" h="1138940">
                    <a:moveTo>
                      <a:pt x="291135" y="0"/>
                    </a:moveTo>
                    <a:lnTo>
                      <a:pt x="0" y="780388"/>
                    </a:lnTo>
                    <a:lnTo>
                      <a:pt x="1258422" y="1138940"/>
                    </a:lnTo>
                    <a:lnTo>
                      <a:pt x="1258422" y="275602"/>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26">
                <a:extLst>
                  <a:ext uri="{FF2B5EF4-FFF2-40B4-BE49-F238E27FC236}">
                    <a16:creationId xmlns:a16="http://schemas.microsoft.com/office/drawing/2014/main" id="{EE79034F-D80F-9830-C265-FE27DF8CCB58}"/>
                  </a:ext>
                </a:extLst>
              </p:cNvPr>
              <p:cNvSpPr/>
              <p:nvPr/>
            </p:nvSpPr>
            <p:spPr>
              <a:xfrm>
                <a:off x="581192" y="4048325"/>
                <a:ext cx="1258422" cy="1138940"/>
              </a:xfrm>
              <a:custGeom>
                <a:avLst/>
                <a:gdLst>
                  <a:gd name="connsiteX0" fmla="*/ 291135 w 1258422"/>
                  <a:gd name="connsiteY0" fmla="*/ 0 h 1138940"/>
                  <a:gd name="connsiteX1" fmla="*/ 0 w 1258422"/>
                  <a:gd name="connsiteY1" fmla="*/ 780388 h 1138940"/>
                  <a:gd name="connsiteX2" fmla="*/ 1258422 w 1258422"/>
                  <a:gd name="connsiteY2" fmla="*/ 1138940 h 1138940"/>
                  <a:gd name="connsiteX3" fmla="*/ 1258422 w 1258422"/>
                  <a:gd name="connsiteY3" fmla="*/ 275602 h 1138940"/>
                </a:gdLst>
                <a:ahLst/>
                <a:cxnLst>
                  <a:cxn ang="0">
                    <a:pos x="connsiteX0" y="connsiteY0"/>
                  </a:cxn>
                  <a:cxn ang="0">
                    <a:pos x="connsiteX1" y="connsiteY1"/>
                  </a:cxn>
                  <a:cxn ang="0">
                    <a:pos x="connsiteX2" y="connsiteY2"/>
                  </a:cxn>
                  <a:cxn ang="0">
                    <a:pos x="connsiteX3" y="connsiteY3"/>
                  </a:cxn>
                </a:cxnLst>
                <a:rect l="l" t="t" r="r" b="b"/>
                <a:pathLst>
                  <a:path w="1258422" h="1138940">
                    <a:moveTo>
                      <a:pt x="291135" y="0"/>
                    </a:moveTo>
                    <a:lnTo>
                      <a:pt x="0" y="780388"/>
                    </a:lnTo>
                    <a:lnTo>
                      <a:pt x="1258422" y="1138940"/>
                    </a:lnTo>
                    <a:lnTo>
                      <a:pt x="1258422" y="275602"/>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F0A6C879-2893-9689-BA8A-A9411F1720C8}"/>
                </a:ext>
              </a:extLst>
            </p:cNvPr>
            <p:cNvGrpSpPr/>
            <p:nvPr/>
          </p:nvGrpSpPr>
          <p:grpSpPr>
            <a:xfrm>
              <a:off x="1459221" y="1475223"/>
              <a:ext cx="760786" cy="1122028"/>
              <a:chOff x="1459221" y="1475223"/>
              <a:chExt cx="760786" cy="1122028"/>
            </a:xfrm>
            <a:solidFill>
              <a:srgbClr val="81BC15"/>
            </a:solidFill>
          </p:grpSpPr>
          <p:sp>
            <p:nvSpPr>
              <p:cNvPr id="31" name="Freeform 23">
                <a:extLst>
                  <a:ext uri="{FF2B5EF4-FFF2-40B4-BE49-F238E27FC236}">
                    <a16:creationId xmlns:a16="http://schemas.microsoft.com/office/drawing/2014/main" id="{A1AB676C-CF85-01A5-A747-FEAA64F98B79}"/>
                  </a:ext>
                </a:extLst>
              </p:cNvPr>
              <p:cNvSpPr/>
              <p:nvPr/>
            </p:nvSpPr>
            <p:spPr>
              <a:xfrm flipH="1">
                <a:off x="1839614" y="1475223"/>
                <a:ext cx="380393" cy="1122028"/>
              </a:xfrm>
              <a:custGeom>
                <a:avLst/>
                <a:gdLst>
                  <a:gd name="connsiteX0" fmla="*/ 380393 w 380393"/>
                  <a:gd name="connsiteY0" fmla="*/ 0 h 1122028"/>
                  <a:gd name="connsiteX1" fmla="*/ 0 w 380393"/>
                  <a:gd name="connsiteY1" fmla="*/ 1013646 h 1122028"/>
                  <a:gd name="connsiteX2" fmla="*/ 380393 w 380393"/>
                  <a:gd name="connsiteY2" fmla="*/ 1122028 h 1122028"/>
                </a:gdLst>
                <a:ahLst/>
                <a:cxnLst>
                  <a:cxn ang="0">
                    <a:pos x="connsiteX0" y="connsiteY0"/>
                  </a:cxn>
                  <a:cxn ang="0">
                    <a:pos x="connsiteX1" y="connsiteY1"/>
                  </a:cxn>
                  <a:cxn ang="0">
                    <a:pos x="connsiteX2" y="connsiteY2"/>
                  </a:cxn>
                </a:cxnLst>
                <a:rect l="l" t="t" r="r" b="b"/>
                <a:pathLst>
                  <a:path w="380393" h="1122028">
                    <a:moveTo>
                      <a:pt x="380393" y="0"/>
                    </a:moveTo>
                    <a:lnTo>
                      <a:pt x="0" y="1013646"/>
                    </a:lnTo>
                    <a:lnTo>
                      <a:pt x="380393" y="1122028"/>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24">
                <a:extLst>
                  <a:ext uri="{FF2B5EF4-FFF2-40B4-BE49-F238E27FC236}">
                    <a16:creationId xmlns:a16="http://schemas.microsoft.com/office/drawing/2014/main" id="{4A9AA697-11CD-8251-08FA-E8E83F36A764}"/>
                  </a:ext>
                </a:extLst>
              </p:cNvPr>
              <p:cNvSpPr/>
              <p:nvPr/>
            </p:nvSpPr>
            <p:spPr>
              <a:xfrm>
                <a:off x="1459221" y="1475223"/>
                <a:ext cx="380393" cy="1122028"/>
              </a:xfrm>
              <a:custGeom>
                <a:avLst/>
                <a:gdLst>
                  <a:gd name="connsiteX0" fmla="*/ 380393 w 380393"/>
                  <a:gd name="connsiteY0" fmla="*/ 0 h 1122028"/>
                  <a:gd name="connsiteX1" fmla="*/ 0 w 380393"/>
                  <a:gd name="connsiteY1" fmla="*/ 1013646 h 1122028"/>
                  <a:gd name="connsiteX2" fmla="*/ 380393 w 380393"/>
                  <a:gd name="connsiteY2" fmla="*/ 1122028 h 1122028"/>
                </a:gdLst>
                <a:ahLst/>
                <a:cxnLst>
                  <a:cxn ang="0">
                    <a:pos x="connsiteX0" y="connsiteY0"/>
                  </a:cxn>
                  <a:cxn ang="0">
                    <a:pos x="connsiteX1" y="connsiteY1"/>
                  </a:cxn>
                  <a:cxn ang="0">
                    <a:pos x="connsiteX2" y="connsiteY2"/>
                  </a:cxn>
                </a:cxnLst>
                <a:rect l="l" t="t" r="r" b="b"/>
                <a:pathLst>
                  <a:path w="380393" h="1122028">
                    <a:moveTo>
                      <a:pt x="380393" y="0"/>
                    </a:moveTo>
                    <a:lnTo>
                      <a:pt x="0" y="1013646"/>
                    </a:lnTo>
                    <a:lnTo>
                      <a:pt x="380393" y="1122028"/>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859C3497-83D4-6371-3448-18AAE63CEBC2}"/>
                </a:ext>
              </a:extLst>
            </p:cNvPr>
            <p:cNvGrpSpPr/>
            <p:nvPr/>
          </p:nvGrpSpPr>
          <p:grpSpPr>
            <a:xfrm>
              <a:off x="872327" y="3267939"/>
              <a:ext cx="1934574" cy="1055989"/>
              <a:chOff x="872327" y="3267939"/>
              <a:chExt cx="1934574" cy="1055989"/>
            </a:xfrm>
            <a:solidFill>
              <a:srgbClr val="70AD47">
                <a:lumMod val="60000"/>
                <a:lumOff val="40000"/>
              </a:srgbClr>
            </a:solidFill>
          </p:grpSpPr>
          <p:sp>
            <p:nvSpPr>
              <p:cNvPr id="29" name="Freeform 21">
                <a:extLst>
                  <a:ext uri="{FF2B5EF4-FFF2-40B4-BE49-F238E27FC236}">
                    <a16:creationId xmlns:a16="http://schemas.microsoft.com/office/drawing/2014/main" id="{59C3162F-FCA5-0369-E298-15E9EAF4A1E8}"/>
                  </a:ext>
                </a:extLst>
              </p:cNvPr>
              <p:cNvSpPr/>
              <p:nvPr/>
            </p:nvSpPr>
            <p:spPr>
              <a:xfrm flipH="1">
                <a:off x="1839614" y="3267939"/>
                <a:ext cx="967287" cy="1055989"/>
              </a:xfrm>
              <a:custGeom>
                <a:avLst/>
                <a:gdLst>
                  <a:gd name="connsiteX0" fmla="*/ 291135 w 967287"/>
                  <a:gd name="connsiteY0" fmla="*/ 0 h 1055989"/>
                  <a:gd name="connsiteX1" fmla="*/ 0 w 967287"/>
                  <a:gd name="connsiteY1" fmla="*/ 780388 h 1055989"/>
                  <a:gd name="connsiteX2" fmla="*/ 967287 w 967287"/>
                  <a:gd name="connsiteY2" fmla="*/ 1055989 h 1055989"/>
                  <a:gd name="connsiteX3" fmla="*/ 967287 w 967287"/>
                  <a:gd name="connsiteY3" fmla="*/ 192651 h 1055989"/>
                </a:gdLst>
                <a:ahLst/>
                <a:cxnLst>
                  <a:cxn ang="0">
                    <a:pos x="connsiteX0" y="connsiteY0"/>
                  </a:cxn>
                  <a:cxn ang="0">
                    <a:pos x="connsiteX1" y="connsiteY1"/>
                  </a:cxn>
                  <a:cxn ang="0">
                    <a:pos x="connsiteX2" y="connsiteY2"/>
                  </a:cxn>
                  <a:cxn ang="0">
                    <a:pos x="connsiteX3" y="connsiteY3"/>
                  </a:cxn>
                </a:cxnLst>
                <a:rect l="l" t="t" r="r" b="b"/>
                <a:pathLst>
                  <a:path w="967287" h="1055989">
                    <a:moveTo>
                      <a:pt x="291135" y="0"/>
                    </a:moveTo>
                    <a:lnTo>
                      <a:pt x="0" y="780388"/>
                    </a:lnTo>
                    <a:lnTo>
                      <a:pt x="967287" y="1055989"/>
                    </a:lnTo>
                    <a:lnTo>
                      <a:pt x="967287" y="192651"/>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22">
                <a:extLst>
                  <a:ext uri="{FF2B5EF4-FFF2-40B4-BE49-F238E27FC236}">
                    <a16:creationId xmlns:a16="http://schemas.microsoft.com/office/drawing/2014/main" id="{8FE69465-8F26-B85B-DAEB-AF2399C1AE98}"/>
                  </a:ext>
                </a:extLst>
              </p:cNvPr>
              <p:cNvSpPr/>
              <p:nvPr/>
            </p:nvSpPr>
            <p:spPr>
              <a:xfrm>
                <a:off x="872327" y="3267939"/>
                <a:ext cx="967287" cy="1055989"/>
              </a:xfrm>
              <a:custGeom>
                <a:avLst/>
                <a:gdLst>
                  <a:gd name="connsiteX0" fmla="*/ 291135 w 967287"/>
                  <a:gd name="connsiteY0" fmla="*/ 0 h 1055989"/>
                  <a:gd name="connsiteX1" fmla="*/ 0 w 967287"/>
                  <a:gd name="connsiteY1" fmla="*/ 780388 h 1055989"/>
                  <a:gd name="connsiteX2" fmla="*/ 967287 w 967287"/>
                  <a:gd name="connsiteY2" fmla="*/ 1055989 h 1055989"/>
                  <a:gd name="connsiteX3" fmla="*/ 967287 w 967287"/>
                  <a:gd name="connsiteY3" fmla="*/ 192651 h 1055989"/>
                </a:gdLst>
                <a:ahLst/>
                <a:cxnLst>
                  <a:cxn ang="0">
                    <a:pos x="connsiteX0" y="connsiteY0"/>
                  </a:cxn>
                  <a:cxn ang="0">
                    <a:pos x="connsiteX1" y="connsiteY1"/>
                  </a:cxn>
                  <a:cxn ang="0">
                    <a:pos x="connsiteX2" y="connsiteY2"/>
                  </a:cxn>
                  <a:cxn ang="0">
                    <a:pos x="connsiteX3" y="connsiteY3"/>
                  </a:cxn>
                </a:cxnLst>
                <a:rect l="l" t="t" r="r" b="b"/>
                <a:pathLst>
                  <a:path w="967287" h="1055989">
                    <a:moveTo>
                      <a:pt x="291135" y="0"/>
                    </a:moveTo>
                    <a:lnTo>
                      <a:pt x="0" y="780388"/>
                    </a:lnTo>
                    <a:lnTo>
                      <a:pt x="967287" y="1055989"/>
                    </a:lnTo>
                    <a:lnTo>
                      <a:pt x="967287" y="192651"/>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BAF4B07D-9EBD-5A29-41C9-267DEE9FBFE1}"/>
                </a:ext>
              </a:extLst>
            </p:cNvPr>
            <p:cNvGrpSpPr/>
            <p:nvPr/>
          </p:nvGrpSpPr>
          <p:grpSpPr>
            <a:xfrm>
              <a:off x="1163462" y="2487551"/>
              <a:ext cx="1352304" cy="973038"/>
              <a:chOff x="1163462" y="2487551"/>
              <a:chExt cx="1352304" cy="973038"/>
            </a:xfrm>
            <a:solidFill>
              <a:srgbClr val="70AD47"/>
            </a:solidFill>
          </p:grpSpPr>
          <p:sp>
            <p:nvSpPr>
              <p:cNvPr id="27" name="Freeform 19">
                <a:extLst>
                  <a:ext uri="{FF2B5EF4-FFF2-40B4-BE49-F238E27FC236}">
                    <a16:creationId xmlns:a16="http://schemas.microsoft.com/office/drawing/2014/main" id="{7E669BEF-FDE7-F58C-1DAC-6FC108568D61}"/>
                  </a:ext>
                </a:extLst>
              </p:cNvPr>
              <p:cNvSpPr/>
              <p:nvPr/>
            </p:nvSpPr>
            <p:spPr>
              <a:xfrm flipH="1">
                <a:off x="1839614" y="2487551"/>
                <a:ext cx="676152" cy="973038"/>
              </a:xfrm>
              <a:custGeom>
                <a:avLst/>
                <a:gdLst>
                  <a:gd name="connsiteX0" fmla="*/ 291134 w 676152"/>
                  <a:gd name="connsiteY0" fmla="*/ 0 h 973038"/>
                  <a:gd name="connsiteX1" fmla="*/ 0 w 676152"/>
                  <a:gd name="connsiteY1" fmla="*/ 780387 h 973038"/>
                  <a:gd name="connsiteX2" fmla="*/ 676152 w 676152"/>
                  <a:gd name="connsiteY2" fmla="*/ 973038 h 973038"/>
                  <a:gd name="connsiteX3" fmla="*/ 676152 w 676152"/>
                  <a:gd name="connsiteY3" fmla="*/ 109700 h 973038"/>
                </a:gdLst>
                <a:ahLst/>
                <a:cxnLst>
                  <a:cxn ang="0">
                    <a:pos x="connsiteX0" y="connsiteY0"/>
                  </a:cxn>
                  <a:cxn ang="0">
                    <a:pos x="connsiteX1" y="connsiteY1"/>
                  </a:cxn>
                  <a:cxn ang="0">
                    <a:pos x="connsiteX2" y="connsiteY2"/>
                  </a:cxn>
                  <a:cxn ang="0">
                    <a:pos x="connsiteX3" y="connsiteY3"/>
                  </a:cxn>
                </a:cxnLst>
                <a:rect l="l" t="t" r="r" b="b"/>
                <a:pathLst>
                  <a:path w="676152" h="973038">
                    <a:moveTo>
                      <a:pt x="291134" y="0"/>
                    </a:moveTo>
                    <a:lnTo>
                      <a:pt x="0" y="780387"/>
                    </a:lnTo>
                    <a:lnTo>
                      <a:pt x="676152" y="973038"/>
                    </a:lnTo>
                    <a:lnTo>
                      <a:pt x="676152" y="109700"/>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20">
                <a:extLst>
                  <a:ext uri="{FF2B5EF4-FFF2-40B4-BE49-F238E27FC236}">
                    <a16:creationId xmlns:a16="http://schemas.microsoft.com/office/drawing/2014/main" id="{EBFCBC94-C93F-999B-9EAE-E6ACFD907EE5}"/>
                  </a:ext>
                </a:extLst>
              </p:cNvPr>
              <p:cNvSpPr/>
              <p:nvPr/>
            </p:nvSpPr>
            <p:spPr>
              <a:xfrm>
                <a:off x="1163462" y="2487551"/>
                <a:ext cx="676152" cy="973038"/>
              </a:xfrm>
              <a:custGeom>
                <a:avLst/>
                <a:gdLst>
                  <a:gd name="connsiteX0" fmla="*/ 291134 w 676152"/>
                  <a:gd name="connsiteY0" fmla="*/ 0 h 973038"/>
                  <a:gd name="connsiteX1" fmla="*/ 0 w 676152"/>
                  <a:gd name="connsiteY1" fmla="*/ 780387 h 973038"/>
                  <a:gd name="connsiteX2" fmla="*/ 676152 w 676152"/>
                  <a:gd name="connsiteY2" fmla="*/ 973038 h 973038"/>
                  <a:gd name="connsiteX3" fmla="*/ 676152 w 676152"/>
                  <a:gd name="connsiteY3" fmla="*/ 109700 h 973038"/>
                </a:gdLst>
                <a:ahLst/>
                <a:cxnLst>
                  <a:cxn ang="0">
                    <a:pos x="connsiteX0" y="connsiteY0"/>
                  </a:cxn>
                  <a:cxn ang="0">
                    <a:pos x="connsiteX1" y="connsiteY1"/>
                  </a:cxn>
                  <a:cxn ang="0">
                    <a:pos x="connsiteX2" y="connsiteY2"/>
                  </a:cxn>
                  <a:cxn ang="0">
                    <a:pos x="connsiteX3" y="connsiteY3"/>
                  </a:cxn>
                </a:cxnLst>
                <a:rect l="l" t="t" r="r" b="b"/>
                <a:pathLst>
                  <a:path w="676152" h="973038">
                    <a:moveTo>
                      <a:pt x="291134" y="0"/>
                    </a:moveTo>
                    <a:lnTo>
                      <a:pt x="0" y="780387"/>
                    </a:lnTo>
                    <a:lnTo>
                      <a:pt x="676152" y="973038"/>
                    </a:lnTo>
                    <a:lnTo>
                      <a:pt x="676152" y="109700"/>
                    </a:lnTo>
                    <a:close/>
                  </a:path>
                </a:pathLst>
              </a:custGeom>
              <a:grp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26" name="Isosceles Triangle 41">
              <a:extLst>
                <a:ext uri="{FF2B5EF4-FFF2-40B4-BE49-F238E27FC236}">
                  <a16:creationId xmlns:a16="http://schemas.microsoft.com/office/drawing/2014/main" id="{131AB919-8930-47E7-87A9-4BDEFEBE8D16}"/>
                </a:ext>
              </a:extLst>
            </p:cNvPr>
            <p:cNvSpPr/>
            <p:nvPr/>
          </p:nvSpPr>
          <p:spPr>
            <a:xfrm flipH="1">
              <a:off x="1839613" y="1475223"/>
              <a:ext cx="1547846" cy="4575381"/>
            </a:xfrm>
            <a:custGeom>
              <a:avLst/>
              <a:gdLst>
                <a:gd name="connsiteX0" fmla="*/ 0 w 1596881"/>
                <a:gd name="connsiteY0" fmla="*/ 4575381 h 4575381"/>
                <a:gd name="connsiteX1" fmla="*/ 1596881 w 1596881"/>
                <a:gd name="connsiteY1" fmla="*/ 0 h 4575381"/>
                <a:gd name="connsiteX2" fmla="*/ 1596881 w 1596881"/>
                <a:gd name="connsiteY2" fmla="*/ 4575381 h 4575381"/>
                <a:gd name="connsiteX3" fmla="*/ 0 w 1596881"/>
                <a:gd name="connsiteY3" fmla="*/ 4575381 h 4575381"/>
                <a:gd name="connsiteX0" fmla="*/ 0 w 1551161"/>
                <a:gd name="connsiteY0" fmla="*/ 4133421 h 4575381"/>
                <a:gd name="connsiteX1" fmla="*/ 1551161 w 1551161"/>
                <a:gd name="connsiteY1" fmla="*/ 0 h 4575381"/>
                <a:gd name="connsiteX2" fmla="*/ 1551161 w 1551161"/>
                <a:gd name="connsiteY2" fmla="*/ 4575381 h 4575381"/>
                <a:gd name="connsiteX3" fmla="*/ 0 w 1551161"/>
                <a:gd name="connsiteY3" fmla="*/ 4133421 h 4575381"/>
              </a:gdLst>
              <a:ahLst/>
              <a:cxnLst>
                <a:cxn ang="0">
                  <a:pos x="connsiteX0" y="connsiteY0"/>
                </a:cxn>
                <a:cxn ang="0">
                  <a:pos x="connsiteX1" y="connsiteY1"/>
                </a:cxn>
                <a:cxn ang="0">
                  <a:pos x="connsiteX2" y="connsiteY2"/>
                </a:cxn>
                <a:cxn ang="0">
                  <a:pos x="connsiteX3" y="connsiteY3"/>
                </a:cxn>
              </a:cxnLst>
              <a:rect l="l" t="t" r="r" b="b"/>
              <a:pathLst>
                <a:path w="1551161" h="4575381">
                  <a:moveTo>
                    <a:pt x="0" y="4133421"/>
                  </a:moveTo>
                  <a:lnTo>
                    <a:pt x="1551161" y="0"/>
                  </a:lnTo>
                  <a:lnTo>
                    <a:pt x="1551161" y="4575381"/>
                  </a:lnTo>
                  <a:lnTo>
                    <a:pt x="0" y="4133421"/>
                  </a:lnTo>
                  <a:close/>
                </a:path>
              </a:pathLst>
            </a:custGeom>
            <a:solidFill>
              <a:sysClr val="windowText" lastClr="000000">
                <a:alpha val="55000"/>
              </a:sysClr>
            </a:solidFill>
            <a:ln w="12700" cap="flat" cmpd="sng" algn="ctr">
              <a:noFill/>
              <a:prstDash val="solid"/>
              <a:miter lim="800000"/>
            </a:ln>
            <a:effectLst/>
          </p:spPr>
          <p:txBody>
            <a:bodyPr rtlCol="0" anchor="ctr"/>
            <a:lstStyle/>
            <a:p>
              <a:pPr marL="0" marR="0" lvl="0" indent="0" algn="ctr" defTabSz="912813"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57" name="Rectangle: Top Corners Rounded 156">
            <a:extLst>
              <a:ext uri="{FF2B5EF4-FFF2-40B4-BE49-F238E27FC236}">
                <a16:creationId xmlns:a16="http://schemas.microsoft.com/office/drawing/2014/main" id="{57A8EB39-77F0-EBD0-818A-BEECFC4AEB73}"/>
              </a:ext>
            </a:extLst>
          </p:cNvPr>
          <p:cNvSpPr/>
          <p:nvPr/>
        </p:nvSpPr>
        <p:spPr>
          <a:xfrm>
            <a:off x="1088788" y="1420342"/>
            <a:ext cx="2518238" cy="477284"/>
          </a:xfrm>
          <a:prstGeom prst="round2SameRect">
            <a:avLst>
              <a:gd name="adj1" fmla="val 30884"/>
              <a:gd name="adj2" fmla="val 0"/>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Segoe UI" panose="020B0502040204020203" pitchFamily="34" charset="0"/>
                <a:cs typeface="Segoe UI" panose="020B0502040204020203" pitchFamily="34" charset="0"/>
              </a:rPr>
              <a:t>VARIABLES</a:t>
            </a: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9" name="Rectangle: Top Corners Rounded 158">
            <a:extLst>
              <a:ext uri="{FF2B5EF4-FFF2-40B4-BE49-F238E27FC236}">
                <a16:creationId xmlns:a16="http://schemas.microsoft.com/office/drawing/2014/main" id="{5495DA59-3271-D585-B5CA-1F138D414724}"/>
              </a:ext>
            </a:extLst>
          </p:cNvPr>
          <p:cNvSpPr/>
          <p:nvPr/>
        </p:nvSpPr>
        <p:spPr>
          <a:xfrm>
            <a:off x="8584974" y="1420342"/>
            <a:ext cx="2518238" cy="477284"/>
          </a:xfrm>
          <a:prstGeom prst="round2SameRect">
            <a:avLst>
              <a:gd name="adj1" fmla="val 30884"/>
              <a:gd name="adj2" fmla="val 0"/>
            </a:avLst>
          </a:prstGeom>
          <a:solidFill>
            <a:srgbClr val="FA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Segoe UI" panose="020B0502040204020203" pitchFamily="34" charset="0"/>
                <a:cs typeface="Segoe UI" panose="020B0502040204020203" pitchFamily="34" charset="0"/>
              </a:rPr>
              <a:t>R</a:t>
            </a:r>
            <a:r>
              <a:rPr lang="en-US" b="1" dirty="0">
                <a:solidFill>
                  <a:prstClr val="white"/>
                </a:solidFill>
                <a:latin typeface="Segoe UI" panose="020B0502040204020203" pitchFamily="34" charset="0"/>
                <a:cs typeface="Segoe UI" panose="020B0502040204020203" pitchFamily="34" charset="0"/>
              </a:rPr>
              <a:t>ESULTADO</a:t>
            </a: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0" name="TextBox 159">
            <a:extLst>
              <a:ext uri="{FF2B5EF4-FFF2-40B4-BE49-F238E27FC236}">
                <a16:creationId xmlns:a16="http://schemas.microsoft.com/office/drawing/2014/main" id="{9DAABB14-C777-E477-E821-48C4B7099D07}"/>
              </a:ext>
            </a:extLst>
          </p:cNvPr>
          <p:cNvSpPr txBox="1"/>
          <p:nvPr/>
        </p:nvSpPr>
        <p:spPr>
          <a:xfrm>
            <a:off x="987238" y="2048898"/>
            <a:ext cx="3575755" cy="713286"/>
          </a:xfrm>
          <a:prstGeom prst="rect">
            <a:avLst/>
          </a:prstGeom>
          <a:noFill/>
        </p:spPr>
        <p:txBody>
          <a:bodyPr wrap="square" rtlCol="0" anchor="ctr">
            <a:noAutofit/>
          </a:bodyPr>
          <a:lstStyle/>
          <a:p>
            <a:pPr lvl="0" algn="just">
              <a:spcAft>
                <a:spcPts val="600"/>
              </a:spcAft>
              <a:defRPr/>
            </a:pPr>
            <a:r>
              <a:rPr lang="es-ES" sz="1400" dirty="0">
                <a:solidFill>
                  <a:prstClr val="black"/>
                </a:solidFill>
                <a:latin typeface="Segoe UI" panose="020B0502040204020203" pitchFamily="34" charset="0"/>
                <a:cs typeface="Segoe UI" panose="020B0502040204020203" pitchFamily="34" charset="0"/>
              </a:rPr>
              <a:t>Salario bajo combinado con otras variables como poco equilibrio con la vida personal</a:t>
            </a:r>
          </a:p>
        </p:txBody>
      </p:sp>
      <p:sp>
        <p:nvSpPr>
          <p:cNvPr id="161" name="TextBox 160">
            <a:extLst>
              <a:ext uri="{FF2B5EF4-FFF2-40B4-BE49-F238E27FC236}">
                <a16:creationId xmlns:a16="http://schemas.microsoft.com/office/drawing/2014/main" id="{5C1504DE-B188-6B50-6926-02CD446229AD}"/>
              </a:ext>
            </a:extLst>
          </p:cNvPr>
          <p:cNvSpPr txBox="1"/>
          <p:nvPr/>
        </p:nvSpPr>
        <p:spPr>
          <a:xfrm>
            <a:off x="972765" y="2935361"/>
            <a:ext cx="3575755" cy="788433"/>
          </a:xfrm>
          <a:prstGeom prst="rect">
            <a:avLst/>
          </a:prstGeom>
          <a:noFill/>
        </p:spPr>
        <p:txBody>
          <a:bodyPr wrap="square" rtlCol="0" anchor="ctr">
            <a:noAutofit/>
          </a:bodyPr>
          <a:lstStyle/>
          <a:p>
            <a:pPr algn="just">
              <a:spcAft>
                <a:spcPts val="600"/>
              </a:spcAft>
              <a:defRPr/>
            </a:pPr>
            <a:r>
              <a:rPr lang="es-ES" sz="1300" dirty="0">
                <a:solidFill>
                  <a:prstClr val="black"/>
                </a:solidFill>
                <a:latin typeface="Segoe UI" panose="020B0502040204020203" pitchFamily="34" charset="0"/>
                <a:cs typeface="Segoe UI" panose="020B0502040204020203" pitchFamily="34" charset="0"/>
              </a:rPr>
              <a:t>Distancia recorrida o viajar a menudo. Los que viajan son los que más dejan la empresa por lo que habría que monitorizar esos perfiles</a:t>
            </a:r>
          </a:p>
          <a:p>
            <a:pPr marL="0" marR="0" lvl="0" indent="0" algn="just" defTabSz="914400" rtl="0" eaLnBrk="1" fontAlgn="auto" latinLnBrk="0" hangingPunct="1">
              <a:lnSpc>
                <a:spcPct val="100000"/>
              </a:lnSpc>
              <a:spcBef>
                <a:spcPts val="0"/>
              </a:spcBef>
              <a:spcAft>
                <a:spcPts val="600"/>
              </a:spcAft>
              <a:buClrTx/>
              <a:buSzTx/>
              <a:buFontTx/>
              <a:buNone/>
              <a:tabLst/>
              <a:defRPr/>
            </a:pPr>
            <a:endPar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2" name="TextBox 161">
            <a:extLst>
              <a:ext uri="{FF2B5EF4-FFF2-40B4-BE49-F238E27FC236}">
                <a16:creationId xmlns:a16="http://schemas.microsoft.com/office/drawing/2014/main" id="{36317BF6-06FB-3AA7-7CF3-BE7476BD8818}"/>
              </a:ext>
            </a:extLst>
          </p:cNvPr>
          <p:cNvSpPr txBox="1"/>
          <p:nvPr/>
        </p:nvSpPr>
        <p:spPr>
          <a:xfrm>
            <a:off x="987238" y="3583836"/>
            <a:ext cx="3575755" cy="713286"/>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rPr>
              <a:t>Horas extras. </a:t>
            </a:r>
            <a:r>
              <a:rPr lang="es-ES" sz="1400" dirty="0">
                <a:solidFill>
                  <a:prstClr val="black"/>
                </a:solidFill>
                <a:latin typeface="Segoe UI" panose="020B0502040204020203" pitchFamily="34" charset="0"/>
                <a:cs typeface="Segoe UI" panose="020B0502040204020203" pitchFamily="34" charset="0"/>
              </a:rPr>
              <a:t>Las personas que hacen horas extras dejan más la empresa.</a:t>
            </a:r>
            <a:endPar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3" name="TextBox 162">
            <a:extLst>
              <a:ext uri="{FF2B5EF4-FFF2-40B4-BE49-F238E27FC236}">
                <a16:creationId xmlns:a16="http://schemas.microsoft.com/office/drawing/2014/main" id="{F9E9E060-FDB4-8DF1-2DBB-ACF68859CE0B}"/>
              </a:ext>
            </a:extLst>
          </p:cNvPr>
          <p:cNvSpPr txBox="1"/>
          <p:nvPr/>
        </p:nvSpPr>
        <p:spPr>
          <a:xfrm>
            <a:off x="987238" y="4355083"/>
            <a:ext cx="3575755" cy="713286"/>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s-ES" sz="1400" dirty="0">
                <a:solidFill>
                  <a:prstClr val="black"/>
                </a:solidFill>
                <a:latin typeface="Segoe UI" panose="020B0502040204020203" pitchFamily="34" charset="0"/>
                <a:cs typeface="Segoe UI" panose="020B0502040204020203" pitchFamily="34" charset="0"/>
              </a:rPr>
              <a:t>Equilibrio vida personal con laboral</a:t>
            </a:r>
            <a:endPar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4" name="TextBox 163">
            <a:extLst>
              <a:ext uri="{FF2B5EF4-FFF2-40B4-BE49-F238E27FC236}">
                <a16:creationId xmlns:a16="http://schemas.microsoft.com/office/drawing/2014/main" id="{553B926E-B2F0-194B-5217-C3AC92754F98}"/>
              </a:ext>
            </a:extLst>
          </p:cNvPr>
          <p:cNvSpPr txBox="1"/>
          <p:nvPr/>
        </p:nvSpPr>
        <p:spPr>
          <a:xfrm>
            <a:off x="987238" y="5121704"/>
            <a:ext cx="3575755" cy="707278"/>
          </a:xfrm>
          <a:prstGeom prst="rect">
            <a:avLst/>
          </a:prstGeom>
          <a:noFill/>
        </p:spPr>
        <p:txBody>
          <a:bodyPr wrap="square" rtlCol="0" anchor="ctr">
            <a:noAutofit/>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rPr>
              <a:t>Años en el mism</a:t>
            </a:r>
            <a:r>
              <a:rPr lang="es-ES" sz="1400" dirty="0">
                <a:solidFill>
                  <a:prstClr val="black"/>
                </a:solidFill>
                <a:latin typeface="Segoe UI" panose="020B0502040204020203" pitchFamily="34" charset="0"/>
                <a:cs typeface="Segoe UI" panose="020B0502040204020203" pitchFamily="34" charset="0"/>
              </a:rPr>
              <a:t>o puesto sin promoción ni laboral ni económica</a:t>
            </a:r>
            <a:endPar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5" name="TextBox 164">
            <a:extLst>
              <a:ext uri="{FF2B5EF4-FFF2-40B4-BE49-F238E27FC236}">
                <a16:creationId xmlns:a16="http://schemas.microsoft.com/office/drawing/2014/main" id="{287FBEDB-433B-C23C-BF39-EC1B9065A7CE}"/>
              </a:ext>
            </a:extLst>
          </p:cNvPr>
          <p:cNvSpPr txBox="1"/>
          <p:nvPr/>
        </p:nvSpPr>
        <p:spPr>
          <a:xfrm>
            <a:off x="7625733" y="2048898"/>
            <a:ext cx="3575755" cy="713286"/>
          </a:xfrm>
          <a:prstGeom prst="rect">
            <a:avLst/>
          </a:prstGeom>
          <a:noFill/>
        </p:spPr>
        <p:txBody>
          <a:bodyPr wrap="square" rtlCol="0" anchor="ctr">
            <a:noAutofit/>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rPr>
              <a:t>Un salario bajo multiplica el efecto de las otras variables potenciando del desistimiento</a:t>
            </a:r>
            <a:r>
              <a:rPr lang="es-ES" sz="1400" dirty="0">
                <a:solidFill>
                  <a:prstClr val="black"/>
                </a:solidFill>
                <a:latin typeface="Segoe UI" panose="020B0502040204020203" pitchFamily="34" charset="0"/>
                <a:cs typeface="Segoe UI" panose="020B0502040204020203" pitchFamily="34" charset="0"/>
              </a:rPr>
              <a:t>.</a:t>
            </a:r>
            <a:endPar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6" name="TextBox 165">
            <a:extLst>
              <a:ext uri="{FF2B5EF4-FFF2-40B4-BE49-F238E27FC236}">
                <a16:creationId xmlns:a16="http://schemas.microsoft.com/office/drawing/2014/main" id="{5BECE712-7868-C028-A305-AB8C26C33B37}"/>
              </a:ext>
            </a:extLst>
          </p:cNvPr>
          <p:cNvSpPr txBox="1"/>
          <p:nvPr/>
        </p:nvSpPr>
        <p:spPr>
          <a:xfrm>
            <a:off x="7625733" y="2766419"/>
            <a:ext cx="3575755" cy="713286"/>
          </a:xfrm>
          <a:prstGeom prst="rect">
            <a:avLst/>
          </a:prstGeom>
          <a:noFill/>
        </p:spPr>
        <p:txBody>
          <a:bodyPr wrap="square" rtlCol="0" anchor="ctr">
            <a:no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Los empleados que viajan a menudo o que recorren distancias más largas dejan, más su puesto que los que no lo hacen</a:t>
            </a:r>
            <a:r>
              <a:rPr lang="es-ES" sz="1400" dirty="0">
                <a:solidFill>
                  <a:prstClr val="black"/>
                </a:solidFill>
                <a:latin typeface="Segoe UI" panose="020B0502040204020203" pitchFamily="34" charset="0"/>
                <a:cs typeface="Segoe UI" panose="020B0502040204020203" pitchFamily="34" charset="0"/>
              </a:rPr>
              <a:t>.</a:t>
            </a:r>
            <a:endParaRPr kumimoji="0" lang="es-E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7" name="TextBox 166">
            <a:extLst>
              <a:ext uri="{FF2B5EF4-FFF2-40B4-BE49-F238E27FC236}">
                <a16:creationId xmlns:a16="http://schemas.microsoft.com/office/drawing/2014/main" id="{836C441D-A0E6-C017-B94E-CCEAB225AE66}"/>
              </a:ext>
            </a:extLst>
          </p:cNvPr>
          <p:cNvSpPr txBox="1"/>
          <p:nvPr/>
        </p:nvSpPr>
        <p:spPr>
          <a:xfrm>
            <a:off x="7625733" y="3583836"/>
            <a:ext cx="3575755" cy="713286"/>
          </a:xfrm>
          <a:prstGeom prst="rect">
            <a:avLst/>
          </a:prstGeom>
          <a:noFill/>
        </p:spPr>
        <p:txBody>
          <a:bodyPr wrap="square" rtlCol="0" anchor="ctr">
            <a:noAutofit/>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Las horas extraordinarias hacen que la conciliación sea complicada y que se deje más la empresa </a:t>
            </a:r>
            <a:r>
              <a:rPr lang="es-ES" sz="1400" dirty="0">
                <a:solidFill>
                  <a:prstClr val="black"/>
                </a:solidFill>
                <a:latin typeface="Segoe UI" panose="020B0502040204020203" pitchFamily="34" charset="0"/>
                <a:cs typeface="Segoe UI" panose="020B0502040204020203" pitchFamily="34" charset="0"/>
              </a:rPr>
              <a:t>.</a:t>
            </a:r>
            <a:endParaRPr kumimoji="0" lang="es-E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8" name="TextBox 167">
            <a:extLst>
              <a:ext uri="{FF2B5EF4-FFF2-40B4-BE49-F238E27FC236}">
                <a16:creationId xmlns:a16="http://schemas.microsoft.com/office/drawing/2014/main" id="{6FA366CF-6F28-3D4B-8A94-97E87AE0EE91}"/>
              </a:ext>
            </a:extLst>
          </p:cNvPr>
          <p:cNvSpPr txBox="1"/>
          <p:nvPr/>
        </p:nvSpPr>
        <p:spPr>
          <a:xfrm>
            <a:off x="8277053" y="4355083"/>
            <a:ext cx="3106579" cy="875181"/>
          </a:xfrm>
          <a:prstGeom prst="rect">
            <a:avLst/>
          </a:prstGeom>
          <a:noFill/>
        </p:spPr>
        <p:txBody>
          <a:bodyPr wrap="square" rtlCol="0" anchor="ctr">
            <a:noAutofit/>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rPr>
              <a:t>Expectativas altas del empleador que afectan a la vida personal del empleado que decide abandonar la empresa.</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9" name="TextBox 168">
            <a:extLst>
              <a:ext uri="{FF2B5EF4-FFF2-40B4-BE49-F238E27FC236}">
                <a16:creationId xmlns:a16="http://schemas.microsoft.com/office/drawing/2014/main" id="{0AB3D201-B4FB-0567-8385-687943EE2362}"/>
              </a:ext>
            </a:extLst>
          </p:cNvPr>
          <p:cNvSpPr txBox="1"/>
          <p:nvPr/>
        </p:nvSpPr>
        <p:spPr>
          <a:xfrm>
            <a:off x="7681773" y="5206283"/>
            <a:ext cx="3575755" cy="713286"/>
          </a:xfrm>
          <a:prstGeom prst="rect">
            <a:avLst/>
          </a:prstGeom>
          <a:noFill/>
        </p:spPr>
        <p:txBody>
          <a:bodyPr wrap="square" rtlCol="0" anchor="ctr">
            <a:no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s-ES" sz="1400" b="0" i="0" u="none" strike="noStrike" kern="1200" cap="none" spc="0" normalizeH="0" baseline="0" dirty="0">
                <a:ln>
                  <a:noFill/>
                </a:ln>
                <a:solidFill>
                  <a:prstClr val="black"/>
                </a:solidFill>
                <a:effectLst/>
                <a:uLnTx/>
                <a:uFillTx/>
                <a:latin typeface="Segoe UI" panose="020B0502040204020203" pitchFamily="34" charset="0"/>
                <a:ea typeface="+mn-ea"/>
                <a:cs typeface="Segoe UI" panose="020B0502040204020203" pitchFamily="34" charset="0"/>
              </a:rPr>
              <a:t>El empleado no se siente valorado y deja la empresa.</a:t>
            </a:r>
          </a:p>
        </p:txBody>
      </p:sp>
      <p:sp>
        <p:nvSpPr>
          <p:cNvPr id="170" name="Rectangle 169">
            <a:extLst>
              <a:ext uri="{FF2B5EF4-FFF2-40B4-BE49-F238E27FC236}">
                <a16:creationId xmlns:a16="http://schemas.microsoft.com/office/drawing/2014/main" id="{C501DC97-D0E5-99AD-4C08-D50736B6CCFE}"/>
              </a:ext>
            </a:extLst>
          </p:cNvPr>
          <p:cNvSpPr/>
          <p:nvPr/>
        </p:nvSpPr>
        <p:spPr>
          <a:xfrm>
            <a:off x="348088" y="2179248"/>
            <a:ext cx="452586" cy="452586"/>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4" name="Rectangle 173">
            <a:extLst>
              <a:ext uri="{FF2B5EF4-FFF2-40B4-BE49-F238E27FC236}">
                <a16:creationId xmlns:a16="http://schemas.microsoft.com/office/drawing/2014/main" id="{5FEC7D5E-2F15-F094-F512-9C884C3FC336}"/>
              </a:ext>
            </a:extLst>
          </p:cNvPr>
          <p:cNvSpPr/>
          <p:nvPr/>
        </p:nvSpPr>
        <p:spPr>
          <a:xfrm>
            <a:off x="348088" y="2896769"/>
            <a:ext cx="452586" cy="452586"/>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5" name="Rectangle 174">
            <a:extLst>
              <a:ext uri="{FF2B5EF4-FFF2-40B4-BE49-F238E27FC236}">
                <a16:creationId xmlns:a16="http://schemas.microsoft.com/office/drawing/2014/main" id="{62CE1121-17B2-EB39-A2BC-050D06493BDC}"/>
              </a:ext>
            </a:extLst>
          </p:cNvPr>
          <p:cNvSpPr/>
          <p:nvPr/>
        </p:nvSpPr>
        <p:spPr>
          <a:xfrm>
            <a:off x="348088" y="3714186"/>
            <a:ext cx="452586" cy="452586"/>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6" name="Rectangle 175">
            <a:extLst>
              <a:ext uri="{FF2B5EF4-FFF2-40B4-BE49-F238E27FC236}">
                <a16:creationId xmlns:a16="http://schemas.microsoft.com/office/drawing/2014/main" id="{B2BE2F3F-2119-0BB4-169D-3FEBB02B2552}"/>
              </a:ext>
            </a:extLst>
          </p:cNvPr>
          <p:cNvSpPr/>
          <p:nvPr/>
        </p:nvSpPr>
        <p:spPr>
          <a:xfrm>
            <a:off x="348088" y="4485433"/>
            <a:ext cx="452586" cy="452586"/>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7" name="Rectangle 176">
            <a:extLst>
              <a:ext uri="{FF2B5EF4-FFF2-40B4-BE49-F238E27FC236}">
                <a16:creationId xmlns:a16="http://schemas.microsoft.com/office/drawing/2014/main" id="{A231B752-06B4-AEC4-47FD-00B163D4D3A1}"/>
              </a:ext>
            </a:extLst>
          </p:cNvPr>
          <p:cNvSpPr/>
          <p:nvPr/>
        </p:nvSpPr>
        <p:spPr>
          <a:xfrm>
            <a:off x="348088" y="5252054"/>
            <a:ext cx="452586" cy="452586"/>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8" name="Rectangle 177">
            <a:extLst>
              <a:ext uri="{FF2B5EF4-FFF2-40B4-BE49-F238E27FC236}">
                <a16:creationId xmlns:a16="http://schemas.microsoft.com/office/drawing/2014/main" id="{21338CB5-DAEC-449D-D04F-31890A172188}"/>
              </a:ext>
            </a:extLst>
          </p:cNvPr>
          <p:cNvSpPr/>
          <p:nvPr/>
        </p:nvSpPr>
        <p:spPr>
          <a:xfrm>
            <a:off x="11418544" y="2179248"/>
            <a:ext cx="452586" cy="452586"/>
          </a:xfrm>
          <a:prstGeom prst="rect">
            <a:avLst/>
          </a:prstGeom>
          <a:solidFill>
            <a:srgbClr val="FA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9" name="Rectangle 178">
            <a:extLst>
              <a:ext uri="{FF2B5EF4-FFF2-40B4-BE49-F238E27FC236}">
                <a16:creationId xmlns:a16="http://schemas.microsoft.com/office/drawing/2014/main" id="{724904E8-72E7-0566-F8EC-135D28850A01}"/>
              </a:ext>
            </a:extLst>
          </p:cNvPr>
          <p:cNvSpPr/>
          <p:nvPr/>
        </p:nvSpPr>
        <p:spPr>
          <a:xfrm>
            <a:off x="11418544" y="2896769"/>
            <a:ext cx="452586" cy="452586"/>
          </a:xfrm>
          <a:prstGeom prst="rect">
            <a:avLst/>
          </a:prstGeom>
          <a:solidFill>
            <a:srgbClr val="FA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0" name="Rectangle 179">
            <a:extLst>
              <a:ext uri="{FF2B5EF4-FFF2-40B4-BE49-F238E27FC236}">
                <a16:creationId xmlns:a16="http://schemas.microsoft.com/office/drawing/2014/main" id="{87814AA3-D6D0-6923-43F2-A33BECCF1412}"/>
              </a:ext>
            </a:extLst>
          </p:cNvPr>
          <p:cNvSpPr/>
          <p:nvPr/>
        </p:nvSpPr>
        <p:spPr>
          <a:xfrm>
            <a:off x="11418544" y="3714186"/>
            <a:ext cx="452586" cy="452586"/>
          </a:xfrm>
          <a:prstGeom prst="rect">
            <a:avLst/>
          </a:prstGeom>
          <a:solidFill>
            <a:srgbClr val="FA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1" name="Rectangle 180">
            <a:extLst>
              <a:ext uri="{FF2B5EF4-FFF2-40B4-BE49-F238E27FC236}">
                <a16:creationId xmlns:a16="http://schemas.microsoft.com/office/drawing/2014/main" id="{E877C64F-B5D6-D3F6-B83C-57EF76D85CDA}"/>
              </a:ext>
            </a:extLst>
          </p:cNvPr>
          <p:cNvSpPr/>
          <p:nvPr/>
        </p:nvSpPr>
        <p:spPr>
          <a:xfrm>
            <a:off x="11418544" y="4485433"/>
            <a:ext cx="452586" cy="452586"/>
          </a:xfrm>
          <a:prstGeom prst="rect">
            <a:avLst/>
          </a:prstGeom>
          <a:solidFill>
            <a:srgbClr val="FA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2" name="Rectangle 181">
            <a:extLst>
              <a:ext uri="{FF2B5EF4-FFF2-40B4-BE49-F238E27FC236}">
                <a16:creationId xmlns:a16="http://schemas.microsoft.com/office/drawing/2014/main" id="{0D928CDF-7E01-C000-0514-176C57E57A8F}"/>
              </a:ext>
            </a:extLst>
          </p:cNvPr>
          <p:cNvSpPr/>
          <p:nvPr/>
        </p:nvSpPr>
        <p:spPr>
          <a:xfrm>
            <a:off x="11418544" y="5252054"/>
            <a:ext cx="452586" cy="452586"/>
          </a:xfrm>
          <a:prstGeom prst="rect">
            <a:avLst/>
          </a:prstGeom>
          <a:solidFill>
            <a:srgbClr val="FA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83" name="Group 182">
            <a:extLst>
              <a:ext uri="{FF2B5EF4-FFF2-40B4-BE49-F238E27FC236}">
                <a16:creationId xmlns:a16="http://schemas.microsoft.com/office/drawing/2014/main" id="{B48F768C-7222-DD48-209E-37283F7FBF40}"/>
              </a:ext>
            </a:extLst>
          </p:cNvPr>
          <p:cNvGrpSpPr/>
          <p:nvPr/>
        </p:nvGrpSpPr>
        <p:grpSpPr>
          <a:xfrm>
            <a:off x="467431" y="2298098"/>
            <a:ext cx="213900" cy="214886"/>
            <a:chOff x="4841876" y="3255963"/>
            <a:chExt cx="344488" cy="346075"/>
          </a:xfrm>
        </p:grpSpPr>
        <p:sp>
          <p:nvSpPr>
            <p:cNvPr id="184" name="Line 56">
              <a:extLst>
                <a:ext uri="{FF2B5EF4-FFF2-40B4-BE49-F238E27FC236}">
                  <a16:creationId xmlns:a16="http://schemas.microsoft.com/office/drawing/2014/main" id="{52632374-731D-963C-C318-D68C5E089F8F}"/>
                </a:ext>
              </a:extLst>
            </p:cNvPr>
            <p:cNvSpPr>
              <a:spLocks noChangeShapeType="1"/>
            </p:cNvSpPr>
            <p:nvPr/>
          </p:nvSpPr>
          <p:spPr bwMode="auto">
            <a:xfrm flipH="1">
              <a:off x="4841876" y="3467100"/>
              <a:ext cx="134938" cy="13493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5" name="Freeform 57">
              <a:extLst>
                <a:ext uri="{FF2B5EF4-FFF2-40B4-BE49-F238E27FC236}">
                  <a16:creationId xmlns:a16="http://schemas.microsoft.com/office/drawing/2014/main" id="{EFAE02F1-8E19-2FC5-FD5D-FF78135CD346}"/>
                </a:ext>
              </a:extLst>
            </p:cNvPr>
            <p:cNvSpPr>
              <a:spLocks/>
            </p:cNvSpPr>
            <p:nvPr/>
          </p:nvSpPr>
          <p:spPr bwMode="auto">
            <a:xfrm>
              <a:off x="4908551" y="3255963"/>
              <a:ext cx="277813" cy="277813"/>
            </a:xfrm>
            <a:custGeom>
              <a:avLst/>
              <a:gdLst>
                <a:gd name="T0" fmla="*/ 157 w 175"/>
                <a:gd name="T1" fmla="*/ 85 h 175"/>
                <a:gd name="T2" fmla="*/ 175 w 175"/>
                <a:gd name="T3" fmla="*/ 66 h 175"/>
                <a:gd name="T4" fmla="*/ 109 w 175"/>
                <a:gd name="T5" fmla="*/ 0 h 175"/>
                <a:gd name="T6" fmla="*/ 90 w 175"/>
                <a:gd name="T7" fmla="*/ 19 h 175"/>
                <a:gd name="T8" fmla="*/ 100 w 175"/>
                <a:gd name="T9" fmla="*/ 28 h 175"/>
                <a:gd name="T10" fmla="*/ 52 w 175"/>
                <a:gd name="T11" fmla="*/ 76 h 175"/>
                <a:gd name="T12" fmla="*/ 15 w 175"/>
                <a:gd name="T13" fmla="*/ 76 h 175"/>
                <a:gd name="T14" fmla="*/ 0 w 175"/>
                <a:gd name="T15" fmla="*/ 90 h 175"/>
                <a:gd name="T16" fmla="*/ 86 w 175"/>
                <a:gd name="T17" fmla="*/ 175 h 175"/>
                <a:gd name="T18" fmla="*/ 100 w 175"/>
                <a:gd name="T19" fmla="*/ 161 h 175"/>
                <a:gd name="T20" fmla="*/ 100 w 175"/>
                <a:gd name="T21" fmla="*/ 123 h 175"/>
                <a:gd name="T22" fmla="*/ 147 w 175"/>
                <a:gd name="T23" fmla="*/ 76 h 175"/>
                <a:gd name="T24" fmla="*/ 157 w 175"/>
                <a:gd name="T25" fmla="*/ 8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75">
                  <a:moveTo>
                    <a:pt x="157" y="85"/>
                  </a:moveTo>
                  <a:lnTo>
                    <a:pt x="175" y="66"/>
                  </a:lnTo>
                  <a:lnTo>
                    <a:pt x="109" y="0"/>
                  </a:lnTo>
                  <a:lnTo>
                    <a:pt x="90" y="19"/>
                  </a:lnTo>
                  <a:lnTo>
                    <a:pt x="100" y="28"/>
                  </a:lnTo>
                  <a:lnTo>
                    <a:pt x="52" y="76"/>
                  </a:lnTo>
                  <a:lnTo>
                    <a:pt x="15" y="76"/>
                  </a:lnTo>
                  <a:lnTo>
                    <a:pt x="0" y="90"/>
                  </a:lnTo>
                  <a:lnTo>
                    <a:pt x="86" y="175"/>
                  </a:lnTo>
                  <a:lnTo>
                    <a:pt x="100" y="161"/>
                  </a:lnTo>
                  <a:lnTo>
                    <a:pt x="100" y="123"/>
                  </a:lnTo>
                  <a:lnTo>
                    <a:pt x="147" y="76"/>
                  </a:lnTo>
                  <a:lnTo>
                    <a:pt x="157" y="85"/>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86" name="Group 185">
            <a:extLst>
              <a:ext uri="{FF2B5EF4-FFF2-40B4-BE49-F238E27FC236}">
                <a16:creationId xmlns:a16="http://schemas.microsoft.com/office/drawing/2014/main" id="{531AA2F3-EA66-9B28-9C64-B9078EE94213}"/>
              </a:ext>
            </a:extLst>
          </p:cNvPr>
          <p:cNvGrpSpPr/>
          <p:nvPr/>
        </p:nvGrpSpPr>
        <p:grpSpPr>
          <a:xfrm>
            <a:off x="467431" y="3015619"/>
            <a:ext cx="213900" cy="214886"/>
            <a:chOff x="4841876" y="3255963"/>
            <a:chExt cx="344488" cy="346075"/>
          </a:xfrm>
        </p:grpSpPr>
        <p:sp>
          <p:nvSpPr>
            <p:cNvPr id="187" name="Line 56">
              <a:extLst>
                <a:ext uri="{FF2B5EF4-FFF2-40B4-BE49-F238E27FC236}">
                  <a16:creationId xmlns:a16="http://schemas.microsoft.com/office/drawing/2014/main" id="{70039920-B56A-EF6B-63DD-64F4EFFBFDE1}"/>
                </a:ext>
              </a:extLst>
            </p:cNvPr>
            <p:cNvSpPr>
              <a:spLocks noChangeShapeType="1"/>
            </p:cNvSpPr>
            <p:nvPr/>
          </p:nvSpPr>
          <p:spPr bwMode="auto">
            <a:xfrm flipH="1">
              <a:off x="4841876" y="3467100"/>
              <a:ext cx="134938" cy="13493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8" name="Freeform 57">
              <a:extLst>
                <a:ext uri="{FF2B5EF4-FFF2-40B4-BE49-F238E27FC236}">
                  <a16:creationId xmlns:a16="http://schemas.microsoft.com/office/drawing/2014/main" id="{43F5AD51-689E-CB92-7DD7-05378D1FDB5B}"/>
                </a:ext>
              </a:extLst>
            </p:cNvPr>
            <p:cNvSpPr>
              <a:spLocks/>
            </p:cNvSpPr>
            <p:nvPr/>
          </p:nvSpPr>
          <p:spPr bwMode="auto">
            <a:xfrm>
              <a:off x="4908551" y="3255963"/>
              <a:ext cx="277813" cy="277813"/>
            </a:xfrm>
            <a:custGeom>
              <a:avLst/>
              <a:gdLst>
                <a:gd name="T0" fmla="*/ 157 w 175"/>
                <a:gd name="T1" fmla="*/ 85 h 175"/>
                <a:gd name="T2" fmla="*/ 175 w 175"/>
                <a:gd name="T3" fmla="*/ 66 h 175"/>
                <a:gd name="T4" fmla="*/ 109 w 175"/>
                <a:gd name="T5" fmla="*/ 0 h 175"/>
                <a:gd name="T6" fmla="*/ 90 w 175"/>
                <a:gd name="T7" fmla="*/ 19 h 175"/>
                <a:gd name="T8" fmla="*/ 100 w 175"/>
                <a:gd name="T9" fmla="*/ 28 h 175"/>
                <a:gd name="T10" fmla="*/ 52 w 175"/>
                <a:gd name="T11" fmla="*/ 76 h 175"/>
                <a:gd name="T12" fmla="*/ 15 w 175"/>
                <a:gd name="T13" fmla="*/ 76 h 175"/>
                <a:gd name="T14" fmla="*/ 0 w 175"/>
                <a:gd name="T15" fmla="*/ 90 h 175"/>
                <a:gd name="T16" fmla="*/ 86 w 175"/>
                <a:gd name="T17" fmla="*/ 175 h 175"/>
                <a:gd name="T18" fmla="*/ 100 w 175"/>
                <a:gd name="T19" fmla="*/ 161 h 175"/>
                <a:gd name="T20" fmla="*/ 100 w 175"/>
                <a:gd name="T21" fmla="*/ 123 h 175"/>
                <a:gd name="T22" fmla="*/ 147 w 175"/>
                <a:gd name="T23" fmla="*/ 76 h 175"/>
                <a:gd name="T24" fmla="*/ 157 w 175"/>
                <a:gd name="T25" fmla="*/ 8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75">
                  <a:moveTo>
                    <a:pt x="157" y="85"/>
                  </a:moveTo>
                  <a:lnTo>
                    <a:pt x="175" y="66"/>
                  </a:lnTo>
                  <a:lnTo>
                    <a:pt x="109" y="0"/>
                  </a:lnTo>
                  <a:lnTo>
                    <a:pt x="90" y="19"/>
                  </a:lnTo>
                  <a:lnTo>
                    <a:pt x="100" y="28"/>
                  </a:lnTo>
                  <a:lnTo>
                    <a:pt x="52" y="76"/>
                  </a:lnTo>
                  <a:lnTo>
                    <a:pt x="15" y="76"/>
                  </a:lnTo>
                  <a:lnTo>
                    <a:pt x="0" y="90"/>
                  </a:lnTo>
                  <a:lnTo>
                    <a:pt x="86" y="175"/>
                  </a:lnTo>
                  <a:lnTo>
                    <a:pt x="100" y="161"/>
                  </a:lnTo>
                  <a:lnTo>
                    <a:pt x="100" y="123"/>
                  </a:lnTo>
                  <a:lnTo>
                    <a:pt x="147" y="76"/>
                  </a:lnTo>
                  <a:lnTo>
                    <a:pt x="157" y="85"/>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89" name="Group 188">
            <a:extLst>
              <a:ext uri="{FF2B5EF4-FFF2-40B4-BE49-F238E27FC236}">
                <a16:creationId xmlns:a16="http://schemas.microsoft.com/office/drawing/2014/main" id="{9F78364C-848E-7E5D-5ADF-4B4739AB1BAD}"/>
              </a:ext>
            </a:extLst>
          </p:cNvPr>
          <p:cNvGrpSpPr/>
          <p:nvPr/>
        </p:nvGrpSpPr>
        <p:grpSpPr>
          <a:xfrm>
            <a:off x="467431" y="3833036"/>
            <a:ext cx="213900" cy="214886"/>
            <a:chOff x="4841876" y="3255963"/>
            <a:chExt cx="344488" cy="346075"/>
          </a:xfrm>
        </p:grpSpPr>
        <p:sp>
          <p:nvSpPr>
            <p:cNvPr id="190" name="Line 56">
              <a:extLst>
                <a:ext uri="{FF2B5EF4-FFF2-40B4-BE49-F238E27FC236}">
                  <a16:creationId xmlns:a16="http://schemas.microsoft.com/office/drawing/2014/main" id="{123ED278-AF12-2AEF-805F-2E590FF7BD27}"/>
                </a:ext>
              </a:extLst>
            </p:cNvPr>
            <p:cNvSpPr>
              <a:spLocks noChangeShapeType="1"/>
            </p:cNvSpPr>
            <p:nvPr/>
          </p:nvSpPr>
          <p:spPr bwMode="auto">
            <a:xfrm flipH="1">
              <a:off x="4841876" y="3467100"/>
              <a:ext cx="134938" cy="13493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1" name="Freeform 57">
              <a:extLst>
                <a:ext uri="{FF2B5EF4-FFF2-40B4-BE49-F238E27FC236}">
                  <a16:creationId xmlns:a16="http://schemas.microsoft.com/office/drawing/2014/main" id="{C1D202F6-736E-DE10-44E6-0DAEFB79F3E7}"/>
                </a:ext>
              </a:extLst>
            </p:cNvPr>
            <p:cNvSpPr>
              <a:spLocks/>
            </p:cNvSpPr>
            <p:nvPr/>
          </p:nvSpPr>
          <p:spPr bwMode="auto">
            <a:xfrm>
              <a:off x="4908551" y="3255963"/>
              <a:ext cx="277813" cy="277813"/>
            </a:xfrm>
            <a:custGeom>
              <a:avLst/>
              <a:gdLst>
                <a:gd name="T0" fmla="*/ 157 w 175"/>
                <a:gd name="T1" fmla="*/ 85 h 175"/>
                <a:gd name="T2" fmla="*/ 175 w 175"/>
                <a:gd name="T3" fmla="*/ 66 h 175"/>
                <a:gd name="T4" fmla="*/ 109 w 175"/>
                <a:gd name="T5" fmla="*/ 0 h 175"/>
                <a:gd name="T6" fmla="*/ 90 w 175"/>
                <a:gd name="T7" fmla="*/ 19 h 175"/>
                <a:gd name="T8" fmla="*/ 100 w 175"/>
                <a:gd name="T9" fmla="*/ 28 h 175"/>
                <a:gd name="T10" fmla="*/ 52 w 175"/>
                <a:gd name="T11" fmla="*/ 76 h 175"/>
                <a:gd name="T12" fmla="*/ 15 w 175"/>
                <a:gd name="T13" fmla="*/ 76 h 175"/>
                <a:gd name="T14" fmla="*/ 0 w 175"/>
                <a:gd name="T15" fmla="*/ 90 h 175"/>
                <a:gd name="T16" fmla="*/ 86 w 175"/>
                <a:gd name="T17" fmla="*/ 175 h 175"/>
                <a:gd name="T18" fmla="*/ 100 w 175"/>
                <a:gd name="T19" fmla="*/ 161 h 175"/>
                <a:gd name="T20" fmla="*/ 100 w 175"/>
                <a:gd name="T21" fmla="*/ 123 h 175"/>
                <a:gd name="T22" fmla="*/ 147 w 175"/>
                <a:gd name="T23" fmla="*/ 76 h 175"/>
                <a:gd name="T24" fmla="*/ 157 w 175"/>
                <a:gd name="T25" fmla="*/ 8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75">
                  <a:moveTo>
                    <a:pt x="157" y="85"/>
                  </a:moveTo>
                  <a:lnTo>
                    <a:pt x="175" y="66"/>
                  </a:lnTo>
                  <a:lnTo>
                    <a:pt x="109" y="0"/>
                  </a:lnTo>
                  <a:lnTo>
                    <a:pt x="90" y="19"/>
                  </a:lnTo>
                  <a:lnTo>
                    <a:pt x="100" y="28"/>
                  </a:lnTo>
                  <a:lnTo>
                    <a:pt x="52" y="76"/>
                  </a:lnTo>
                  <a:lnTo>
                    <a:pt x="15" y="76"/>
                  </a:lnTo>
                  <a:lnTo>
                    <a:pt x="0" y="90"/>
                  </a:lnTo>
                  <a:lnTo>
                    <a:pt x="86" y="175"/>
                  </a:lnTo>
                  <a:lnTo>
                    <a:pt x="100" y="161"/>
                  </a:lnTo>
                  <a:lnTo>
                    <a:pt x="100" y="123"/>
                  </a:lnTo>
                  <a:lnTo>
                    <a:pt x="147" y="76"/>
                  </a:lnTo>
                  <a:lnTo>
                    <a:pt x="157" y="85"/>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92" name="Group 191">
            <a:extLst>
              <a:ext uri="{FF2B5EF4-FFF2-40B4-BE49-F238E27FC236}">
                <a16:creationId xmlns:a16="http://schemas.microsoft.com/office/drawing/2014/main" id="{CFF2864E-9583-58D4-36FD-5E0E0B224A5D}"/>
              </a:ext>
            </a:extLst>
          </p:cNvPr>
          <p:cNvGrpSpPr/>
          <p:nvPr/>
        </p:nvGrpSpPr>
        <p:grpSpPr>
          <a:xfrm>
            <a:off x="467431" y="4604283"/>
            <a:ext cx="213900" cy="214886"/>
            <a:chOff x="4841876" y="3255963"/>
            <a:chExt cx="344488" cy="346075"/>
          </a:xfrm>
        </p:grpSpPr>
        <p:sp>
          <p:nvSpPr>
            <p:cNvPr id="193" name="Line 56">
              <a:extLst>
                <a:ext uri="{FF2B5EF4-FFF2-40B4-BE49-F238E27FC236}">
                  <a16:creationId xmlns:a16="http://schemas.microsoft.com/office/drawing/2014/main" id="{22B4495C-F255-FC5E-D70E-3A12A6688AB6}"/>
                </a:ext>
              </a:extLst>
            </p:cNvPr>
            <p:cNvSpPr>
              <a:spLocks noChangeShapeType="1"/>
            </p:cNvSpPr>
            <p:nvPr/>
          </p:nvSpPr>
          <p:spPr bwMode="auto">
            <a:xfrm flipH="1">
              <a:off x="4841876" y="3467100"/>
              <a:ext cx="134938" cy="13493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4" name="Freeform 57">
              <a:extLst>
                <a:ext uri="{FF2B5EF4-FFF2-40B4-BE49-F238E27FC236}">
                  <a16:creationId xmlns:a16="http://schemas.microsoft.com/office/drawing/2014/main" id="{92155007-B5EF-D3A4-01C3-ADB3F15D79D9}"/>
                </a:ext>
              </a:extLst>
            </p:cNvPr>
            <p:cNvSpPr>
              <a:spLocks/>
            </p:cNvSpPr>
            <p:nvPr/>
          </p:nvSpPr>
          <p:spPr bwMode="auto">
            <a:xfrm>
              <a:off x="4908551" y="3255963"/>
              <a:ext cx="277813" cy="277813"/>
            </a:xfrm>
            <a:custGeom>
              <a:avLst/>
              <a:gdLst>
                <a:gd name="T0" fmla="*/ 157 w 175"/>
                <a:gd name="T1" fmla="*/ 85 h 175"/>
                <a:gd name="T2" fmla="*/ 175 w 175"/>
                <a:gd name="T3" fmla="*/ 66 h 175"/>
                <a:gd name="T4" fmla="*/ 109 w 175"/>
                <a:gd name="T5" fmla="*/ 0 h 175"/>
                <a:gd name="T6" fmla="*/ 90 w 175"/>
                <a:gd name="T7" fmla="*/ 19 h 175"/>
                <a:gd name="T8" fmla="*/ 100 w 175"/>
                <a:gd name="T9" fmla="*/ 28 h 175"/>
                <a:gd name="T10" fmla="*/ 52 w 175"/>
                <a:gd name="T11" fmla="*/ 76 h 175"/>
                <a:gd name="T12" fmla="*/ 15 w 175"/>
                <a:gd name="T13" fmla="*/ 76 h 175"/>
                <a:gd name="T14" fmla="*/ 0 w 175"/>
                <a:gd name="T15" fmla="*/ 90 h 175"/>
                <a:gd name="T16" fmla="*/ 86 w 175"/>
                <a:gd name="T17" fmla="*/ 175 h 175"/>
                <a:gd name="T18" fmla="*/ 100 w 175"/>
                <a:gd name="T19" fmla="*/ 161 h 175"/>
                <a:gd name="T20" fmla="*/ 100 w 175"/>
                <a:gd name="T21" fmla="*/ 123 h 175"/>
                <a:gd name="T22" fmla="*/ 147 w 175"/>
                <a:gd name="T23" fmla="*/ 76 h 175"/>
                <a:gd name="T24" fmla="*/ 157 w 175"/>
                <a:gd name="T25" fmla="*/ 8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75">
                  <a:moveTo>
                    <a:pt x="157" y="85"/>
                  </a:moveTo>
                  <a:lnTo>
                    <a:pt x="175" y="66"/>
                  </a:lnTo>
                  <a:lnTo>
                    <a:pt x="109" y="0"/>
                  </a:lnTo>
                  <a:lnTo>
                    <a:pt x="90" y="19"/>
                  </a:lnTo>
                  <a:lnTo>
                    <a:pt x="100" y="28"/>
                  </a:lnTo>
                  <a:lnTo>
                    <a:pt x="52" y="76"/>
                  </a:lnTo>
                  <a:lnTo>
                    <a:pt x="15" y="76"/>
                  </a:lnTo>
                  <a:lnTo>
                    <a:pt x="0" y="90"/>
                  </a:lnTo>
                  <a:lnTo>
                    <a:pt x="86" y="175"/>
                  </a:lnTo>
                  <a:lnTo>
                    <a:pt x="100" y="161"/>
                  </a:lnTo>
                  <a:lnTo>
                    <a:pt x="100" y="123"/>
                  </a:lnTo>
                  <a:lnTo>
                    <a:pt x="147" y="76"/>
                  </a:lnTo>
                  <a:lnTo>
                    <a:pt x="157" y="85"/>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95" name="Group 194">
            <a:extLst>
              <a:ext uri="{FF2B5EF4-FFF2-40B4-BE49-F238E27FC236}">
                <a16:creationId xmlns:a16="http://schemas.microsoft.com/office/drawing/2014/main" id="{1B2C5E72-8652-D961-C04B-92526F6B0F3C}"/>
              </a:ext>
            </a:extLst>
          </p:cNvPr>
          <p:cNvGrpSpPr/>
          <p:nvPr/>
        </p:nvGrpSpPr>
        <p:grpSpPr>
          <a:xfrm>
            <a:off x="467431" y="5370904"/>
            <a:ext cx="213900" cy="214886"/>
            <a:chOff x="4841876" y="3255963"/>
            <a:chExt cx="344488" cy="346075"/>
          </a:xfrm>
        </p:grpSpPr>
        <p:sp>
          <p:nvSpPr>
            <p:cNvPr id="196" name="Line 56">
              <a:extLst>
                <a:ext uri="{FF2B5EF4-FFF2-40B4-BE49-F238E27FC236}">
                  <a16:creationId xmlns:a16="http://schemas.microsoft.com/office/drawing/2014/main" id="{A807911C-3FF7-4A21-536F-5F273D4DF199}"/>
                </a:ext>
              </a:extLst>
            </p:cNvPr>
            <p:cNvSpPr>
              <a:spLocks noChangeShapeType="1"/>
            </p:cNvSpPr>
            <p:nvPr/>
          </p:nvSpPr>
          <p:spPr bwMode="auto">
            <a:xfrm flipH="1">
              <a:off x="4841876" y="3467100"/>
              <a:ext cx="134938" cy="13493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7" name="Freeform 57">
              <a:extLst>
                <a:ext uri="{FF2B5EF4-FFF2-40B4-BE49-F238E27FC236}">
                  <a16:creationId xmlns:a16="http://schemas.microsoft.com/office/drawing/2014/main" id="{D0CA50DD-DBE5-E75E-D2DA-BFD84B0845EC}"/>
                </a:ext>
              </a:extLst>
            </p:cNvPr>
            <p:cNvSpPr>
              <a:spLocks/>
            </p:cNvSpPr>
            <p:nvPr/>
          </p:nvSpPr>
          <p:spPr bwMode="auto">
            <a:xfrm>
              <a:off x="4908551" y="3255963"/>
              <a:ext cx="277813" cy="277813"/>
            </a:xfrm>
            <a:custGeom>
              <a:avLst/>
              <a:gdLst>
                <a:gd name="T0" fmla="*/ 157 w 175"/>
                <a:gd name="T1" fmla="*/ 85 h 175"/>
                <a:gd name="T2" fmla="*/ 175 w 175"/>
                <a:gd name="T3" fmla="*/ 66 h 175"/>
                <a:gd name="T4" fmla="*/ 109 w 175"/>
                <a:gd name="T5" fmla="*/ 0 h 175"/>
                <a:gd name="T6" fmla="*/ 90 w 175"/>
                <a:gd name="T7" fmla="*/ 19 h 175"/>
                <a:gd name="T8" fmla="*/ 100 w 175"/>
                <a:gd name="T9" fmla="*/ 28 h 175"/>
                <a:gd name="T10" fmla="*/ 52 w 175"/>
                <a:gd name="T11" fmla="*/ 76 h 175"/>
                <a:gd name="T12" fmla="*/ 15 w 175"/>
                <a:gd name="T13" fmla="*/ 76 h 175"/>
                <a:gd name="T14" fmla="*/ 0 w 175"/>
                <a:gd name="T15" fmla="*/ 90 h 175"/>
                <a:gd name="T16" fmla="*/ 86 w 175"/>
                <a:gd name="T17" fmla="*/ 175 h 175"/>
                <a:gd name="T18" fmla="*/ 100 w 175"/>
                <a:gd name="T19" fmla="*/ 161 h 175"/>
                <a:gd name="T20" fmla="*/ 100 w 175"/>
                <a:gd name="T21" fmla="*/ 123 h 175"/>
                <a:gd name="T22" fmla="*/ 147 w 175"/>
                <a:gd name="T23" fmla="*/ 76 h 175"/>
                <a:gd name="T24" fmla="*/ 157 w 175"/>
                <a:gd name="T25" fmla="*/ 8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75">
                  <a:moveTo>
                    <a:pt x="157" y="85"/>
                  </a:moveTo>
                  <a:lnTo>
                    <a:pt x="175" y="66"/>
                  </a:lnTo>
                  <a:lnTo>
                    <a:pt x="109" y="0"/>
                  </a:lnTo>
                  <a:lnTo>
                    <a:pt x="90" y="19"/>
                  </a:lnTo>
                  <a:lnTo>
                    <a:pt x="100" y="28"/>
                  </a:lnTo>
                  <a:lnTo>
                    <a:pt x="52" y="76"/>
                  </a:lnTo>
                  <a:lnTo>
                    <a:pt x="15" y="76"/>
                  </a:lnTo>
                  <a:lnTo>
                    <a:pt x="0" y="90"/>
                  </a:lnTo>
                  <a:lnTo>
                    <a:pt x="86" y="175"/>
                  </a:lnTo>
                  <a:lnTo>
                    <a:pt x="100" y="161"/>
                  </a:lnTo>
                  <a:lnTo>
                    <a:pt x="100" y="123"/>
                  </a:lnTo>
                  <a:lnTo>
                    <a:pt x="147" y="76"/>
                  </a:lnTo>
                  <a:lnTo>
                    <a:pt x="157" y="85"/>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98" name="Group 197">
            <a:extLst>
              <a:ext uri="{FF2B5EF4-FFF2-40B4-BE49-F238E27FC236}">
                <a16:creationId xmlns:a16="http://schemas.microsoft.com/office/drawing/2014/main" id="{A195CF6D-E73B-62AC-9B4A-8DC0E70E6151}"/>
              </a:ext>
            </a:extLst>
          </p:cNvPr>
          <p:cNvGrpSpPr/>
          <p:nvPr/>
        </p:nvGrpSpPr>
        <p:grpSpPr>
          <a:xfrm>
            <a:off x="11513639" y="2279710"/>
            <a:ext cx="262397" cy="251663"/>
            <a:chOff x="9164638" y="3270250"/>
            <a:chExt cx="349251" cy="334963"/>
          </a:xfrm>
        </p:grpSpPr>
        <p:sp>
          <p:nvSpPr>
            <p:cNvPr id="199" name="Line 114">
              <a:extLst>
                <a:ext uri="{FF2B5EF4-FFF2-40B4-BE49-F238E27FC236}">
                  <a16:creationId xmlns:a16="http://schemas.microsoft.com/office/drawing/2014/main" id="{DE491623-F98D-2B01-CFC0-452E33C2424F}"/>
                </a:ext>
              </a:extLst>
            </p:cNvPr>
            <p:cNvSpPr>
              <a:spLocks noChangeShapeType="1"/>
            </p:cNvSpPr>
            <p:nvPr/>
          </p:nvSpPr>
          <p:spPr bwMode="auto">
            <a:xfrm flipH="1" flipV="1">
              <a:off x="9229726" y="3294063"/>
              <a:ext cx="28575" cy="30163"/>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0" name="Line 115">
              <a:extLst>
                <a:ext uri="{FF2B5EF4-FFF2-40B4-BE49-F238E27FC236}">
                  <a16:creationId xmlns:a16="http://schemas.microsoft.com/office/drawing/2014/main" id="{5F250201-ABA9-1DF8-92DC-9A0925C2B51A}"/>
                </a:ext>
              </a:extLst>
            </p:cNvPr>
            <p:cNvSpPr>
              <a:spLocks noChangeShapeType="1"/>
            </p:cNvSpPr>
            <p:nvPr/>
          </p:nvSpPr>
          <p:spPr bwMode="auto">
            <a:xfrm flipV="1">
              <a:off x="9304338" y="3270250"/>
              <a:ext cx="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1" name="Line 116">
              <a:extLst>
                <a:ext uri="{FF2B5EF4-FFF2-40B4-BE49-F238E27FC236}">
                  <a16:creationId xmlns:a16="http://schemas.microsoft.com/office/drawing/2014/main" id="{4BBF50F6-A546-F944-4B11-0899C8924D88}"/>
                </a:ext>
              </a:extLst>
            </p:cNvPr>
            <p:cNvSpPr>
              <a:spLocks noChangeShapeType="1"/>
            </p:cNvSpPr>
            <p:nvPr/>
          </p:nvSpPr>
          <p:spPr bwMode="auto">
            <a:xfrm flipH="1">
              <a:off x="9205913" y="3376613"/>
              <a:ext cx="3810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2" name="Freeform 117">
              <a:extLst>
                <a:ext uri="{FF2B5EF4-FFF2-40B4-BE49-F238E27FC236}">
                  <a16:creationId xmlns:a16="http://schemas.microsoft.com/office/drawing/2014/main" id="{03FB91CE-38A4-868C-3806-553D25D6678B}"/>
                </a:ext>
              </a:extLst>
            </p:cNvPr>
            <p:cNvSpPr>
              <a:spLocks/>
            </p:cNvSpPr>
            <p:nvPr/>
          </p:nvSpPr>
          <p:spPr bwMode="auto">
            <a:xfrm>
              <a:off x="9164638" y="3444875"/>
              <a:ext cx="161925" cy="160338"/>
            </a:xfrm>
            <a:custGeom>
              <a:avLst/>
              <a:gdLst>
                <a:gd name="T0" fmla="*/ 43 w 43"/>
                <a:gd name="T1" fmla="*/ 24 h 43"/>
                <a:gd name="T2" fmla="*/ 29 w 43"/>
                <a:gd name="T3" fmla="*/ 38 h 43"/>
                <a:gd name="T4" fmla="*/ 9 w 43"/>
                <a:gd name="T5" fmla="*/ 38 h 43"/>
                <a:gd name="T6" fmla="*/ 5 w 43"/>
                <a:gd name="T7" fmla="*/ 34 h 43"/>
                <a:gd name="T8" fmla="*/ 5 w 43"/>
                <a:gd name="T9" fmla="*/ 14 h 43"/>
                <a:gd name="T10" fmla="*/ 19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43" y="24"/>
                  </a:moveTo>
                  <a:cubicBezTo>
                    <a:pt x="29" y="38"/>
                    <a:pt x="29" y="38"/>
                    <a:pt x="29" y="38"/>
                  </a:cubicBezTo>
                  <a:cubicBezTo>
                    <a:pt x="24" y="43"/>
                    <a:pt x="15" y="43"/>
                    <a:pt x="9" y="38"/>
                  </a:cubicBezTo>
                  <a:cubicBezTo>
                    <a:pt x="5" y="34"/>
                    <a:pt x="5" y="34"/>
                    <a:pt x="5" y="34"/>
                  </a:cubicBezTo>
                  <a:cubicBezTo>
                    <a:pt x="0" y="28"/>
                    <a:pt x="0" y="19"/>
                    <a:pt x="5" y="14"/>
                  </a:cubicBezTo>
                  <a:cubicBezTo>
                    <a:pt x="19" y="0"/>
                    <a:pt x="19" y="0"/>
                    <a:pt x="19"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3" name="Freeform 118">
              <a:extLst>
                <a:ext uri="{FF2B5EF4-FFF2-40B4-BE49-F238E27FC236}">
                  <a16:creationId xmlns:a16="http://schemas.microsoft.com/office/drawing/2014/main" id="{779AB39F-C7AC-C073-F097-BFF18B9383AE}"/>
                </a:ext>
              </a:extLst>
            </p:cNvPr>
            <p:cNvSpPr>
              <a:spLocks/>
            </p:cNvSpPr>
            <p:nvPr/>
          </p:nvSpPr>
          <p:spPr bwMode="auto">
            <a:xfrm>
              <a:off x="9394826" y="3376613"/>
              <a:ext cx="119063" cy="134938"/>
            </a:xfrm>
            <a:custGeom>
              <a:avLst/>
              <a:gdLst>
                <a:gd name="T0" fmla="*/ 0 w 32"/>
                <a:gd name="T1" fmla="*/ 0 h 36"/>
                <a:gd name="T2" fmla="*/ 18 w 32"/>
                <a:gd name="T3" fmla="*/ 0 h 36"/>
                <a:gd name="T4" fmla="*/ 32 w 32"/>
                <a:gd name="T5" fmla="*/ 14 h 36"/>
                <a:gd name="T6" fmla="*/ 32 w 32"/>
                <a:gd name="T7" fmla="*/ 22 h 36"/>
                <a:gd name="T8" fmla="*/ 17 w 32"/>
                <a:gd name="T9" fmla="*/ 36 h 36"/>
                <a:gd name="T10" fmla="*/ 0 w 32"/>
                <a:gd name="T11" fmla="*/ 36 h 36"/>
              </a:gdLst>
              <a:ahLst/>
              <a:cxnLst>
                <a:cxn ang="0">
                  <a:pos x="T0" y="T1"/>
                </a:cxn>
                <a:cxn ang="0">
                  <a:pos x="T2" y="T3"/>
                </a:cxn>
                <a:cxn ang="0">
                  <a:pos x="T4" y="T5"/>
                </a:cxn>
                <a:cxn ang="0">
                  <a:pos x="T6" y="T7"/>
                </a:cxn>
                <a:cxn ang="0">
                  <a:pos x="T8" y="T9"/>
                </a:cxn>
                <a:cxn ang="0">
                  <a:pos x="T10" y="T11"/>
                </a:cxn>
              </a:cxnLst>
              <a:rect l="0" t="0" r="r" b="b"/>
              <a:pathLst>
                <a:path w="32" h="36">
                  <a:moveTo>
                    <a:pt x="0" y="0"/>
                  </a:moveTo>
                  <a:cubicBezTo>
                    <a:pt x="18" y="0"/>
                    <a:pt x="18" y="0"/>
                    <a:pt x="18" y="0"/>
                  </a:cubicBezTo>
                  <a:cubicBezTo>
                    <a:pt x="25" y="0"/>
                    <a:pt x="32" y="7"/>
                    <a:pt x="32" y="14"/>
                  </a:cubicBezTo>
                  <a:cubicBezTo>
                    <a:pt x="32" y="22"/>
                    <a:pt x="32" y="22"/>
                    <a:pt x="32" y="22"/>
                  </a:cubicBezTo>
                  <a:cubicBezTo>
                    <a:pt x="32" y="30"/>
                    <a:pt x="25" y="36"/>
                    <a:pt x="17" y="36"/>
                  </a:cubicBezTo>
                  <a:cubicBezTo>
                    <a:pt x="0" y="36"/>
                    <a:pt x="0" y="36"/>
                    <a:pt x="0" y="3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06" name="Group 205">
            <a:extLst>
              <a:ext uri="{FF2B5EF4-FFF2-40B4-BE49-F238E27FC236}">
                <a16:creationId xmlns:a16="http://schemas.microsoft.com/office/drawing/2014/main" id="{4A7D0DEB-E57A-DAEE-6CF8-D736A8396552}"/>
              </a:ext>
            </a:extLst>
          </p:cNvPr>
          <p:cNvGrpSpPr/>
          <p:nvPr/>
        </p:nvGrpSpPr>
        <p:grpSpPr>
          <a:xfrm>
            <a:off x="11513639" y="2997231"/>
            <a:ext cx="262397" cy="251663"/>
            <a:chOff x="9164638" y="3270250"/>
            <a:chExt cx="349251" cy="334963"/>
          </a:xfrm>
        </p:grpSpPr>
        <p:sp>
          <p:nvSpPr>
            <p:cNvPr id="207" name="Line 114">
              <a:extLst>
                <a:ext uri="{FF2B5EF4-FFF2-40B4-BE49-F238E27FC236}">
                  <a16:creationId xmlns:a16="http://schemas.microsoft.com/office/drawing/2014/main" id="{76784467-73CB-23FF-8397-696C83425150}"/>
                </a:ext>
              </a:extLst>
            </p:cNvPr>
            <p:cNvSpPr>
              <a:spLocks noChangeShapeType="1"/>
            </p:cNvSpPr>
            <p:nvPr/>
          </p:nvSpPr>
          <p:spPr bwMode="auto">
            <a:xfrm flipH="1" flipV="1">
              <a:off x="9229726" y="3294063"/>
              <a:ext cx="28575" cy="30163"/>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8" name="Line 115">
              <a:extLst>
                <a:ext uri="{FF2B5EF4-FFF2-40B4-BE49-F238E27FC236}">
                  <a16:creationId xmlns:a16="http://schemas.microsoft.com/office/drawing/2014/main" id="{98F5BB7F-B9C5-2096-BA2C-C860A79716BD}"/>
                </a:ext>
              </a:extLst>
            </p:cNvPr>
            <p:cNvSpPr>
              <a:spLocks noChangeShapeType="1"/>
            </p:cNvSpPr>
            <p:nvPr/>
          </p:nvSpPr>
          <p:spPr bwMode="auto">
            <a:xfrm flipV="1">
              <a:off x="9304338" y="3270250"/>
              <a:ext cx="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9" name="Line 116">
              <a:extLst>
                <a:ext uri="{FF2B5EF4-FFF2-40B4-BE49-F238E27FC236}">
                  <a16:creationId xmlns:a16="http://schemas.microsoft.com/office/drawing/2014/main" id="{925711B3-F2D7-63CB-99AE-33CDF1FF72DA}"/>
                </a:ext>
              </a:extLst>
            </p:cNvPr>
            <p:cNvSpPr>
              <a:spLocks noChangeShapeType="1"/>
            </p:cNvSpPr>
            <p:nvPr/>
          </p:nvSpPr>
          <p:spPr bwMode="auto">
            <a:xfrm flipH="1">
              <a:off x="9205913" y="3376613"/>
              <a:ext cx="3810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0" name="Freeform 117">
              <a:extLst>
                <a:ext uri="{FF2B5EF4-FFF2-40B4-BE49-F238E27FC236}">
                  <a16:creationId xmlns:a16="http://schemas.microsoft.com/office/drawing/2014/main" id="{44DB5C0C-8D55-FD30-7F29-AAF09A3E4E9F}"/>
                </a:ext>
              </a:extLst>
            </p:cNvPr>
            <p:cNvSpPr>
              <a:spLocks/>
            </p:cNvSpPr>
            <p:nvPr/>
          </p:nvSpPr>
          <p:spPr bwMode="auto">
            <a:xfrm>
              <a:off x="9164638" y="3444875"/>
              <a:ext cx="161925" cy="160338"/>
            </a:xfrm>
            <a:custGeom>
              <a:avLst/>
              <a:gdLst>
                <a:gd name="T0" fmla="*/ 43 w 43"/>
                <a:gd name="T1" fmla="*/ 24 h 43"/>
                <a:gd name="T2" fmla="*/ 29 w 43"/>
                <a:gd name="T3" fmla="*/ 38 h 43"/>
                <a:gd name="T4" fmla="*/ 9 w 43"/>
                <a:gd name="T5" fmla="*/ 38 h 43"/>
                <a:gd name="T6" fmla="*/ 5 w 43"/>
                <a:gd name="T7" fmla="*/ 34 h 43"/>
                <a:gd name="T8" fmla="*/ 5 w 43"/>
                <a:gd name="T9" fmla="*/ 14 h 43"/>
                <a:gd name="T10" fmla="*/ 19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43" y="24"/>
                  </a:moveTo>
                  <a:cubicBezTo>
                    <a:pt x="29" y="38"/>
                    <a:pt x="29" y="38"/>
                    <a:pt x="29" y="38"/>
                  </a:cubicBezTo>
                  <a:cubicBezTo>
                    <a:pt x="24" y="43"/>
                    <a:pt x="15" y="43"/>
                    <a:pt x="9" y="38"/>
                  </a:cubicBezTo>
                  <a:cubicBezTo>
                    <a:pt x="5" y="34"/>
                    <a:pt x="5" y="34"/>
                    <a:pt x="5" y="34"/>
                  </a:cubicBezTo>
                  <a:cubicBezTo>
                    <a:pt x="0" y="28"/>
                    <a:pt x="0" y="19"/>
                    <a:pt x="5" y="14"/>
                  </a:cubicBezTo>
                  <a:cubicBezTo>
                    <a:pt x="19" y="0"/>
                    <a:pt x="19" y="0"/>
                    <a:pt x="19"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1" name="Freeform 118">
              <a:extLst>
                <a:ext uri="{FF2B5EF4-FFF2-40B4-BE49-F238E27FC236}">
                  <a16:creationId xmlns:a16="http://schemas.microsoft.com/office/drawing/2014/main" id="{2CC33271-A558-0660-23D1-19B8BB952140}"/>
                </a:ext>
              </a:extLst>
            </p:cNvPr>
            <p:cNvSpPr>
              <a:spLocks/>
            </p:cNvSpPr>
            <p:nvPr/>
          </p:nvSpPr>
          <p:spPr bwMode="auto">
            <a:xfrm>
              <a:off x="9394826" y="3376613"/>
              <a:ext cx="119063" cy="134938"/>
            </a:xfrm>
            <a:custGeom>
              <a:avLst/>
              <a:gdLst>
                <a:gd name="T0" fmla="*/ 0 w 32"/>
                <a:gd name="T1" fmla="*/ 0 h 36"/>
                <a:gd name="T2" fmla="*/ 18 w 32"/>
                <a:gd name="T3" fmla="*/ 0 h 36"/>
                <a:gd name="T4" fmla="*/ 32 w 32"/>
                <a:gd name="T5" fmla="*/ 14 h 36"/>
                <a:gd name="T6" fmla="*/ 32 w 32"/>
                <a:gd name="T7" fmla="*/ 22 h 36"/>
                <a:gd name="T8" fmla="*/ 17 w 32"/>
                <a:gd name="T9" fmla="*/ 36 h 36"/>
                <a:gd name="T10" fmla="*/ 0 w 32"/>
                <a:gd name="T11" fmla="*/ 36 h 36"/>
              </a:gdLst>
              <a:ahLst/>
              <a:cxnLst>
                <a:cxn ang="0">
                  <a:pos x="T0" y="T1"/>
                </a:cxn>
                <a:cxn ang="0">
                  <a:pos x="T2" y="T3"/>
                </a:cxn>
                <a:cxn ang="0">
                  <a:pos x="T4" y="T5"/>
                </a:cxn>
                <a:cxn ang="0">
                  <a:pos x="T6" y="T7"/>
                </a:cxn>
                <a:cxn ang="0">
                  <a:pos x="T8" y="T9"/>
                </a:cxn>
                <a:cxn ang="0">
                  <a:pos x="T10" y="T11"/>
                </a:cxn>
              </a:cxnLst>
              <a:rect l="0" t="0" r="r" b="b"/>
              <a:pathLst>
                <a:path w="32" h="36">
                  <a:moveTo>
                    <a:pt x="0" y="0"/>
                  </a:moveTo>
                  <a:cubicBezTo>
                    <a:pt x="18" y="0"/>
                    <a:pt x="18" y="0"/>
                    <a:pt x="18" y="0"/>
                  </a:cubicBezTo>
                  <a:cubicBezTo>
                    <a:pt x="25" y="0"/>
                    <a:pt x="32" y="7"/>
                    <a:pt x="32" y="14"/>
                  </a:cubicBezTo>
                  <a:cubicBezTo>
                    <a:pt x="32" y="22"/>
                    <a:pt x="32" y="22"/>
                    <a:pt x="32" y="22"/>
                  </a:cubicBezTo>
                  <a:cubicBezTo>
                    <a:pt x="32" y="30"/>
                    <a:pt x="25" y="36"/>
                    <a:pt x="17" y="36"/>
                  </a:cubicBezTo>
                  <a:cubicBezTo>
                    <a:pt x="0" y="36"/>
                    <a:pt x="0" y="36"/>
                    <a:pt x="0" y="3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12" name="Group 211">
            <a:extLst>
              <a:ext uri="{FF2B5EF4-FFF2-40B4-BE49-F238E27FC236}">
                <a16:creationId xmlns:a16="http://schemas.microsoft.com/office/drawing/2014/main" id="{760C6C67-DC60-0F7B-B1C5-50771EA2B982}"/>
              </a:ext>
            </a:extLst>
          </p:cNvPr>
          <p:cNvGrpSpPr/>
          <p:nvPr/>
        </p:nvGrpSpPr>
        <p:grpSpPr>
          <a:xfrm>
            <a:off x="11513639" y="3814648"/>
            <a:ext cx="262397" cy="251663"/>
            <a:chOff x="9164638" y="3270250"/>
            <a:chExt cx="349251" cy="334963"/>
          </a:xfrm>
        </p:grpSpPr>
        <p:sp>
          <p:nvSpPr>
            <p:cNvPr id="213" name="Line 114">
              <a:extLst>
                <a:ext uri="{FF2B5EF4-FFF2-40B4-BE49-F238E27FC236}">
                  <a16:creationId xmlns:a16="http://schemas.microsoft.com/office/drawing/2014/main" id="{2933AD87-308B-6476-1D96-A5BFF339BE1B}"/>
                </a:ext>
              </a:extLst>
            </p:cNvPr>
            <p:cNvSpPr>
              <a:spLocks noChangeShapeType="1"/>
            </p:cNvSpPr>
            <p:nvPr/>
          </p:nvSpPr>
          <p:spPr bwMode="auto">
            <a:xfrm flipH="1" flipV="1">
              <a:off x="9229726" y="3294063"/>
              <a:ext cx="28575" cy="30163"/>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4" name="Line 115">
              <a:extLst>
                <a:ext uri="{FF2B5EF4-FFF2-40B4-BE49-F238E27FC236}">
                  <a16:creationId xmlns:a16="http://schemas.microsoft.com/office/drawing/2014/main" id="{92422107-97CD-7DC4-9C68-C17A3F13EB77}"/>
                </a:ext>
              </a:extLst>
            </p:cNvPr>
            <p:cNvSpPr>
              <a:spLocks noChangeShapeType="1"/>
            </p:cNvSpPr>
            <p:nvPr/>
          </p:nvSpPr>
          <p:spPr bwMode="auto">
            <a:xfrm flipV="1">
              <a:off x="9304338" y="3270250"/>
              <a:ext cx="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5" name="Line 116">
              <a:extLst>
                <a:ext uri="{FF2B5EF4-FFF2-40B4-BE49-F238E27FC236}">
                  <a16:creationId xmlns:a16="http://schemas.microsoft.com/office/drawing/2014/main" id="{1C381950-B977-D4B6-126D-FD6B42749794}"/>
                </a:ext>
              </a:extLst>
            </p:cNvPr>
            <p:cNvSpPr>
              <a:spLocks noChangeShapeType="1"/>
            </p:cNvSpPr>
            <p:nvPr/>
          </p:nvSpPr>
          <p:spPr bwMode="auto">
            <a:xfrm flipH="1">
              <a:off x="9205913" y="3376613"/>
              <a:ext cx="3810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6" name="Freeform 117">
              <a:extLst>
                <a:ext uri="{FF2B5EF4-FFF2-40B4-BE49-F238E27FC236}">
                  <a16:creationId xmlns:a16="http://schemas.microsoft.com/office/drawing/2014/main" id="{82B661F8-5F56-EA7D-74E4-CAF28313DE34}"/>
                </a:ext>
              </a:extLst>
            </p:cNvPr>
            <p:cNvSpPr>
              <a:spLocks/>
            </p:cNvSpPr>
            <p:nvPr/>
          </p:nvSpPr>
          <p:spPr bwMode="auto">
            <a:xfrm>
              <a:off x="9164638" y="3444875"/>
              <a:ext cx="161925" cy="160338"/>
            </a:xfrm>
            <a:custGeom>
              <a:avLst/>
              <a:gdLst>
                <a:gd name="T0" fmla="*/ 43 w 43"/>
                <a:gd name="T1" fmla="*/ 24 h 43"/>
                <a:gd name="T2" fmla="*/ 29 w 43"/>
                <a:gd name="T3" fmla="*/ 38 h 43"/>
                <a:gd name="T4" fmla="*/ 9 w 43"/>
                <a:gd name="T5" fmla="*/ 38 h 43"/>
                <a:gd name="T6" fmla="*/ 5 w 43"/>
                <a:gd name="T7" fmla="*/ 34 h 43"/>
                <a:gd name="T8" fmla="*/ 5 w 43"/>
                <a:gd name="T9" fmla="*/ 14 h 43"/>
                <a:gd name="T10" fmla="*/ 19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43" y="24"/>
                  </a:moveTo>
                  <a:cubicBezTo>
                    <a:pt x="29" y="38"/>
                    <a:pt x="29" y="38"/>
                    <a:pt x="29" y="38"/>
                  </a:cubicBezTo>
                  <a:cubicBezTo>
                    <a:pt x="24" y="43"/>
                    <a:pt x="15" y="43"/>
                    <a:pt x="9" y="38"/>
                  </a:cubicBezTo>
                  <a:cubicBezTo>
                    <a:pt x="5" y="34"/>
                    <a:pt x="5" y="34"/>
                    <a:pt x="5" y="34"/>
                  </a:cubicBezTo>
                  <a:cubicBezTo>
                    <a:pt x="0" y="28"/>
                    <a:pt x="0" y="19"/>
                    <a:pt x="5" y="14"/>
                  </a:cubicBezTo>
                  <a:cubicBezTo>
                    <a:pt x="19" y="0"/>
                    <a:pt x="19" y="0"/>
                    <a:pt x="19"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7" name="Freeform 118">
              <a:extLst>
                <a:ext uri="{FF2B5EF4-FFF2-40B4-BE49-F238E27FC236}">
                  <a16:creationId xmlns:a16="http://schemas.microsoft.com/office/drawing/2014/main" id="{919AF02F-74BB-6365-F871-8D10B7994FB4}"/>
                </a:ext>
              </a:extLst>
            </p:cNvPr>
            <p:cNvSpPr>
              <a:spLocks/>
            </p:cNvSpPr>
            <p:nvPr/>
          </p:nvSpPr>
          <p:spPr bwMode="auto">
            <a:xfrm>
              <a:off x="9394826" y="3376613"/>
              <a:ext cx="119063" cy="134938"/>
            </a:xfrm>
            <a:custGeom>
              <a:avLst/>
              <a:gdLst>
                <a:gd name="T0" fmla="*/ 0 w 32"/>
                <a:gd name="T1" fmla="*/ 0 h 36"/>
                <a:gd name="T2" fmla="*/ 18 w 32"/>
                <a:gd name="T3" fmla="*/ 0 h 36"/>
                <a:gd name="T4" fmla="*/ 32 w 32"/>
                <a:gd name="T5" fmla="*/ 14 h 36"/>
                <a:gd name="T6" fmla="*/ 32 w 32"/>
                <a:gd name="T7" fmla="*/ 22 h 36"/>
                <a:gd name="T8" fmla="*/ 17 w 32"/>
                <a:gd name="T9" fmla="*/ 36 h 36"/>
                <a:gd name="T10" fmla="*/ 0 w 32"/>
                <a:gd name="T11" fmla="*/ 36 h 36"/>
              </a:gdLst>
              <a:ahLst/>
              <a:cxnLst>
                <a:cxn ang="0">
                  <a:pos x="T0" y="T1"/>
                </a:cxn>
                <a:cxn ang="0">
                  <a:pos x="T2" y="T3"/>
                </a:cxn>
                <a:cxn ang="0">
                  <a:pos x="T4" y="T5"/>
                </a:cxn>
                <a:cxn ang="0">
                  <a:pos x="T6" y="T7"/>
                </a:cxn>
                <a:cxn ang="0">
                  <a:pos x="T8" y="T9"/>
                </a:cxn>
                <a:cxn ang="0">
                  <a:pos x="T10" y="T11"/>
                </a:cxn>
              </a:cxnLst>
              <a:rect l="0" t="0" r="r" b="b"/>
              <a:pathLst>
                <a:path w="32" h="36">
                  <a:moveTo>
                    <a:pt x="0" y="0"/>
                  </a:moveTo>
                  <a:cubicBezTo>
                    <a:pt x="18" y="0"/>
                    <a:pt x="18" y="0"/>
                    <a:pt x="18" y="0"/>
                  </a:cubicBezTo>
                  <a:cubicBezTo>
                    <a:pt x="25" y="0"/>
                    <a:pt x="32" y="7"/>
                    <a:pt x="32" y="14"/>
                  </a:cubicBezTo>
                  <a:cubicBezTo>
                    <a:pt x="32" y="22"/>
                    <a:pt x="32" y="22"/>
                    <a:pt x="32" y="22"/>
                  </a:cubicBezTo>
                  <a:cubicBezTo>
                    <a:pt x="32" y="30"/>
                    <a:pt x="25" y="36"/>
                    <a:pt x="17" y="36"/>
                  </a:cubicBezTo>
                  <a:cubicBezTo>
                    <a:pt x="0" y="36"/>
                    <a:pt x="0" y="36"/>
                    <a:pt x="0" y="3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18" name="Group 217">
            <a:extLst>
              <a:ext uri="{FF2B5EF4-FFF2-40B4-BE49-F238E27FC236}">
                <a16:creationId xmlns:a16="http://schemas.microsoft.com/office/drawing/2014/main" id="{939DD24B-3AE9-F0D6-C950-BA26C321BC91}"/>
              </a:ext>
            </a:extLst>
          </p:cNvPr>
          <p:cNvGrpSpPr/>
          <p:nvPr/>
        </p:nvGrpSpPr>
        <p:grpSpPr>
          <a:xfrm>
            <a:off x="11513639" y="4585895"/>
            <a:ext cx="262397" cy="251663"/>
            <a:chOff x="9164638" y="3270250"/>
            <a:chExt cx="349251" cy="334963"/>
          </a:xfrm>
        </p:grpSpPr>
        <p:sp>
          <p:nvSpPr>
            <p:cNvPr id="219" name="Line 114">
              <a:extLst>
                <a:ext uri="{FF2B5EF4-FFF2-40B4-BE49-F238E27FC236}">
                  <a16:creationId xmlns:a16="http://schemas.microsoft.com/office/drawing/2014/main" id="{1E3D36B3-73F3-30A9-232C-B985075D9F84}"/>
                </a:ext>
              </a:extLst>
            </p:cNvPr>
            <p:cNvSpPr>
              <a:spLocks noChangeShapeType="1"/>
            </p:cNvSpPr>
            <p:nvPr/>
          </p:nvSpPr>
          <p:spPr bwMode="auto">
            <a:xfrm flipH="1" flipV="1">
              <a:off x="9229726" y="3294063"/>
              <a:ext cx="28575" cy="30163"/>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0" name="Line 115">
              <a:extLst>
                <a:ext uri="{FF2B5EF4-FFF2-40B4-BE49-F238E27FC236}">
                  <a16:creationId xmlns:a16="http://schemas.microsoft.com/office/drawing/2014/main" id="{A4A4FE87-5CD0-5A21-5983-1A1B17562DDC}"/>
                </a:ext>
              </a:extLst>
            </p:cNvPr>
            <p:cNvSpPr>
              <a:spLocks noChangeShapeType="1"/>
            </p:cNvSpPr>
            <p:nvPr/>
          </p:nvSpPr>
          <p:spPr bwMode="auto">
            <a:xfrm flipV="1">
              <a:off x="9304338" y="3270250"/>
              <a:ext cx="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1" name="Line 116">
              <a:extLst>
                <a:ext uri="{FF2B5EF4-FFF2-40B4-BE49-F238E27FC236}">
                  <a16:creationId xmlns:a16="http://schemas.microsoft.com/office/drawing/2014/main" id="{C22521CA-F742-9611-6369-6D8E48776B1E}"/>
                </a:ext>
              </a:extLst>
            </p:cNvPr>
            <p:cNvSpPr>
              <a:spLocks noChangeShapeType="1"/>
            </p:cNvSpPr>
            <p:nvPr/>
          </p:nvSpPr>
          <p:spPr bwMode="auto">
            <a:xfrm flipH="1">
              <a:off x="9205913" y="3376613"/>
              <a:ext cx="3810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2" name="Freeform 117">
              <a:extLst>
                <a:ext uri="{FF2B5EF4-FFF2-40B4-BE49-F238E27FC236}">
                  <a16:creationId xmlns:a16="http://schemas.microsoft.com/office/drawing/2014/main" id="{5768581E-E55E-AA4B-04D7-B2BC5A834401}"/>
                </a:ext>
              </a:extLst>
            </p:cNvPr>
            <p:cNvSpPr>
              <a:spLocks/>
            </p:cNvSpPr>
            <p:nvPr/>
          </p:nvSpPr>
          <p:spPr bwMode="auto">
            <a:xfrm>
              <a:off x="9164638" y="3444875"/>
              <a:ext cx="161925" cy="160338"/>
            </a:xfrm>
            <a:custGeom>
              <a:avLst/>
              <a:gdLst>
                <a:gd name="T0" fmla="*/ 43 w 43"/>
                <a:gd name="T1" fmla="*/ 24 h 43"/>
                <a:gd name="T2" fmla="*/ 29 w 43"/>
                <a:gd name="T3" fmla="*/ 38 h 43"/>
                <a:gd name="T4" fmla="*/ 9 w 43"/>
                <a:gd name="T5" fmla="*/ 38 h 43"/>
                <a:gd name="T6" fmla="*/ 5 w 43"/>
                <a:gd name="T7" fmla="*/ 34 h 43"/>
                <a:gd name="T8" fmla="*/ 5 w 43"/>
                <a:gd name="T9" fmla="*/ 14 h 43"/>
                <a:gd name="T10" fmla="*/ 19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43" y="24"/>
                  </a:moveTo>
                  <a:cubicBezTo>
                    <a:pt x="29" y="38"/>
                    <a:pt x="29" y="38"/>
                    <a:pt x="29" y="38"/>
                  </a:cubicBezTo>
                  <a:cubicBezTo>
                    <a:pt x="24" y="43"/>
                    <a:pt x="15" y="43"/>
                    <a:pt x="9" y="38"/>
                  </a:cubicBezTo>
                  <a:cubicBezTo>
                    <a:pt x="5" y="34"/>
                    <a:pt x="5" y="34"/>
                    <a:pt x="5" y="34"/>
                  </a:cubicBezTo>
                  <a:cubicBezTo>
                    <a:pt x="0" y="28"/>
                    <a:pt x="0" y="19"/>
                    <a:pt x="5" y="14"/>
                  </a:cubicBezTo>
                  <a:cubicBezTo>
                    <a:pt x="19" y="0"/>
                    <a:pt x="19" y="0"/>
                    <a:pt x="19"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3" name="Freeform 118">
              <a:extLst>
                <a:ext uri="{FF2B5EF4-FFF2-40B4-BE49-F238E27FC236}">
                  <a16:creationId xmlns:a16="http://schemas.microsoft.com/office/drawing/2014/main" id="{59F9B2D8-F5C6-1326-FAF9-8F42738F8C21}"/>
                </a:ext>
              </a:extLst>
            </p:cNvPr>
            <p:cNvSpPr>
              <a:spLocks/>
            </p:cNvSpPr>
            <p:nvPr/>
          </p:nvSpPr>
          <p:spPr bwMode="auto">
            <a:xfrm>
              <a:off x="9394826" y="3376613"/>
              <a:ext cx="119063" cy="134938"/>
            </a:xfrm>
            <a:custGeom>
              <a:avLst/>
              <a:gdLst>
                <a:gd name="T0" fmla="*/ 0 w 32"/>
                <a:gd name="T1" fmla="*/ 0 h 36"/>
                <a:gd name="T2" fmla="*/ 18 w 32"/>
                <a:gd name="T3" fmla="*/ 0 h 36"/>
                <a:gd name="T4" fmla="*/ 32 w 32"/>
                <a:gd name="T5" fmla="*/ 14 h 36"/>
                <a:gd name="T6" fmla="*/ 32 w 32"/>
                <a:gd name="T7" fmla="*/ 22 h 36"/>
                <a:gd name="T8" fmla="*/ 17 w 32"/>
                <a:gd name="T9" fmla="*/ 36 h 36"/>
                <a:gd name="T10" fmla="*/ 0 w 32"/>
                <a:gd name="T11" fmla="*/ 36 h 36"/>
              </a:gdLst>
              <a:ahLst/>
              <a:cxnLst>
                <a:cxn ang="0">
                  <a:pos x="T0" y="T1"/>
                </a:cxn>
                <a:cxn ang="0">
                  <a:pos x="T2" y="T3"/>
                </a:cxn>
                <a:cxn ang="0">
                  <a:pos x="T4" y="T5"/>
                </a:cxn>
                <a:cxn ang="0">
                  <a:pos x="T6" y="T7"/>
                </a:cxn>
                <a:cxn ang="0">
                  <a:pos x="T8" y="T9"/>
                </a:cxn>
                <a:cxn ang="0">
                  <a:pos x="T10" y="T11"/>
                </a:cxn>
              </a:cxnLst>
              <a:rect l="0" t="0" r="r" b="b"/>
              <a:pathLst>
                <a:path w="32" h="36">
                  <a:moveTo>
                    <a:pt x="0" y="0"/>
                  </a:moveTo>
                  <a:cubicBezTo>
                    <a:pt x="18" y="0"/>
                    <a:pt x="18" y="0"/>
                    <a:pt x="18" y="0"/>
                  </a:cubicBezTo>
                  <a:cubicBezTo>
                    <a:pt x="25" y="0"/>
                    <a:pt x="32" y="7"/>
                    <a:pt x="32" y="14"/>
                  </a:cubicBezTo>
                  <a:cubicBezTo>
                    <a:pt x="32" y="22"/>
                    <a:pt x="32" y="22"/>
                    <a:pt x="32" y="22"/>
                  </a:cubicBezTo>
                  <a:cubicBezTo>
                    <a:pt x="32" y="30"/>
                    <a:pt x="25" y="36"/>
                    <a:pt x="17" y="36"/>
                  </a:cubicBezTo>
                  <a:cubicBezTo>
                    <a:pt x="0" y="36"/>
                    <a:pt x="0" y="36"/>
                    <a:pt x="0" y="3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24" name="Group 223">
            <a:extLst>
              <a:ext uri="{FF2B5EF4-FFF2-40B4-BE49-F238E27FC236}">
                <a16:creationId xmlns:a16="http://schemas.microsoft.com/office/drawing/2014/main" id="{74D9E622-41E6-C281-C7C7-597BD96CC7B6}"/>
              </a:ext>
            </a:extLst>
          </p:cNvPr>
          <p:cNvGrpSpPr/>
          <p:nvPr/>
        </p:nvGrpSpPr>
        <p:grpSpPr>
          <a:xfrm>
            <a:off x="11513639" y="5352516"/>
            <a:ext cx="262397" cy="251663"/>
            <a:chOff x="9164638" y="3270250"/>
            <a:chExt cx="349251" cy="334963"/>
          </a:xfrm>
        </p:grpSpPr>
        <p:sp>
          <p:nvSpPr>
            <p:cNvPr id="225" name="Line 114">
              <a:extLst>
                <a:ext uri="{FF2B5EF4-FFF2-40B4-BE49-F238E27FC236}">
                  <a16:creationId xmlns:a16="http://schemas.microsoft.com/office/drawing/2014/main" id="{5F1243E1-0138-D65C-AAA0-A6646788FBE5}"/>
                </a:ext>
              </a:extLst>
            </p:cNvPr>
            <p:cNvSpPr>
              <a:spLocks noChangeShapeType="1"/>
            </p:cNvSpPr>
            <p:nvPr/>
          </p:nvSpPr>
          <p:spPr bwMode="auto">
            <a:xfrm flipH="1" flipV="1">
              <a:off x="9229726" y="3294063"/>
              <a:ext cx="28575" cy="30163"/>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6" name="Line 115">
              <a:extLst>
                <a:ext uri="{FF2B5EF4-FFF2-40B4-BE49-F238E27FC236}">
                  <a16:creationId xmlns:a16="http://schemas.microsoft.com/office/drawing/2014/main" id="{94EB694C-78D2-BD36-AB07-3FFC49EFBC38}"/>
                </a:ext>
              </a:extLst>
            </p:cNvPr>
            <p:cNvSpPr>
              <a:spLocks noChangeShapeType="1"/>
            </p:cNvSpPr>
            <p:nvPr/>
          </p:nvSpPr>
          <p:spPr bwMode="auto">
            <a:xfrm flipV="1">
              <a:off x="9304338" y="3270250"/>
              <a:ext cx="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7" name="Line 116">
              <a:extLst>
                <a:ext uri="{FF2B5EF4-FFF2-40B4-BE49-F238E27FC236}">
                  <a16:creationId xmlns:a16="http://schemas.microsoft.com/office/drawing/2014/main" id="{19D356FA-397A-F5B2-03A5-7952C6AC6925}"/>
                </a:ext>
              </a:extLst>
            </p:cNvPr>
            <p:cNvSpPr>
              <a:spLocks noChangeShapeType="1"/>
            </p:cNvSpPr>
            <p:nvPr/>
          </p:nvSpPr>
          <p:spPr bwMode="auto">
            <a:xfrm flipH="1">
              <a:off x="9205913" y="3376613"/>
              <a:ext cx="3810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8" name="Freeform 117">
              <a:extLst>
                <a:ext uri="{FF2B5EF4-FFF2-40B4-BE49-F238E27FC236}">
                  <a16:creationId xmlns:a16="http://schemas.microsoft.com/office/drawing/2014/main" id="{FDA93772-D375-5624-7AE1-6DFAE7434D5B}"/>
                </a:ext>
              </a:extLst>
            </p:cNvPr>
            <p:cNvSpPr>
              <a:spLocks/>
            </p:cNvSpPr>
            <p:nvPr/>
          </p:nvSpPr>
          <p:spPr bwMode="auto">
            <a:xfrm>
              <a:off x="9164638" y="3444875"/>
              <a:ext cx="161925" cy="160338"/>
            </a:xfrm>
            <a:custGeom>
              <a:avLst/>
              <a:gdLst>
                <a:gd name="T0" fmla="*/ 43 w 43"/>
                <a:gd name="T1" fmla="*/ 24 h 43"/>
                <a:gd name="T2" fmla="*/ 29 w 43"/>
                <a:gd name="T3" fmla="*/ 38 h 43"/>
                <a:gd name="T4" fmla="*/ 9 w 43"/>
                <a:gd name="T5" fmla="*/ 38 h 43"/>
                <a:gd name="T6" fmla="*/ 5 w 43"/>
                <a:gd name="T7" fmla="*/ 34 h 43"/>
                <a:gd name="T8" fmla="*/ 5 w 43"/>
                <a:gd name="T9" fmla="*/ 14 h 43"/>
                <a:gd name="T10" fmla="*/ 19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43" y="24"/>
                  </a:moveTo>
                  <a:cubicBezTo>
                    <a:pt x="29" y="38"/>
                    <a:pt x="29" y="38"/>
                    <a:pt x="29" y="38"/>
                  </a:cubicBezTo>
                  <a:cubicBezTo>
                    <a:pt x="24" y="43"/>
                    <a:pt x="15" y="43"/>
                    <a:pt x="9" y="38"/>
                  </a:cubicBezTo>
                  <a:cubicBezTo>
                    <a:pt x="5" y="34"/>
                    <a:pt x="5" y="34"/>
                    <a:pt x="5" y="34"/>
                  </a:cubicBezTo>
                  <a:cubicBezTo>
                    <a:pt x="0" y="28"/>
                    <a:pt x="0" y="19"/>
                    <a:pt x="5" y="14"/>
                  </a:cubicBezTo>
                  <a:cubicBezTo>
                    <a:pt x="19" y="0"/>
                    <a:pt x="19" y="0"/>
                    <a:pt x="19"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9" name="Freeform 118">
              <a:extLst>
                <a:ext uri="{FF2B5EF4-FFF2-40B4-BE49-F238E27FC236}">
                  <a16:creationId xmlns:a16="http://schemas.microsoft.com/office/drawing/2014/main" id="{FC04A597-C7B5-5F4A-7189-97A109B908AE}"/>
                </a:ext>
              </a:extLst>
            </p:cNvPr>
            <p:cNvSpPr>
              <a:spLocks/>
            </p:cNvSpPr>
            <p:nvPr/>
          </p:nvSpPr>
          <p:spPr bwMode="auto">
            <a:xfrm>
              <a:off x="9394826" y="3376613"/>
              <a:ext cx="119063" cy="134938"/>
            </a:xfrm>
            <a:custGeom>
              <a:avLst/>
              <a:gdLst>
                <a:gd name="T0" fmla="*/ 0 w 32"/>
                <a:gd name="T1" fmla="*/ 0 h 36"/>
                <a:gd name="T2" fmla="*/ 18 w 32"/>
                <a:gd name="T3" fmla="*/ 0 h 36"/>
                <a:gd name="T4" fmla="*/ 32 w 32"/>
                <a:gd name="T5" fmla="*/ 14 h 36"/>
                <a:gd name="T6" fmla="*/ 32 w 32"/>
                <a:gd name="T7" fmla="*/ 22 h 36"/>
                <a:gd name="T8" fmla="*/ 17 w 32"/>
                <a:gd name="T9" fmla="*/ 36 h 36"/>
                <a:gd name="T10" fmla="*/ 0 w 32"/>
                <a:gd name="T11" fmla="*/ 36 h 36"/>
              </a:gdLst>
              <a:ahLst/>
              <a:cxnLst>
                <a:cxn ang="0">
                  <a:pos x="T0" y="T1"/>
                </a:cxn>
                <a:cxn ang="0">
                  <a:pos x="T2" y="T3"/>
                </a:cxn>
                <a:cxn ang="0">
                  <a:pos x="T4" y="T5"/>
                </a:cxn>
                <a:cxn ang="0">
                  <a:pos x="T6" y="T7"/>
                </a:cxn>
                <a:cxn ang="0">
                  <a:pos x="T8" y="T9"/>
                </a:cxn>
                <a:cxn ang="0">
                  <a:pos x="T10" y="T11"/>
                </a:cxn>
              </a:cxnLst>
              <a:rect l="0" t="0" r="r" b="b"/>
              <a:pathLst>
                <a:path w="32" h="36">
                  <a:moveTo>
                    <a:pt x="0" y="0"/>
                  </a:moveTo>
                  <a:cubicBezTo>
                    <a:pt x="18" y="0"/>
                    <a:pt x="18" y="0"/>
                    <a:pt x="18" y="0"/>
                  </a:cubicBezTo>
                  <a:cubicBezTo>
                    <a:pt x="25" y="0"/>
                    <a:pt x="32" y="7"/>
                    <a:pt x="32" y="14"/>
                  </a:cubicBezTo>
                  <a:cubicBezTo>
                    <a:pt x="32" y="22"/>
                    <a:pt x="32" y="22"/>
                    <a:pt x="32" y="22"/>
                  </a:cubicBezTo>
                  <a:cubicBezTo>
                    <a:pt x="32" y="30"/>
                    <a:pt x="25" y="36"/>
                    <a:pt x="17" y="36"/>
                  </a:cubicBezTo>
                  <a:cubicBezTo>
                    <a:pt x="0" y="36"/>
                    <a:pt x="0" y="36"/>
                    <a:pt x="0" y="3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271" name="Oval 270">
            <a:extLst>
              <a:ext uri="{FF2B5EF4-FFF2-40B4-BE49-F238E27FC236}">
                <a16:creationId xmlns:a16="http://schemas.microsoft.com/office/drawing/2014/main" id="{F180C9FA-388B-2209-FA11-B62DA79AF56E}"/>
              </a:ext>
            </a:extLst>
          </p:cNvPr>
          <p:cNvSpPr/>
          <p:nvPr/>
        </p:nvSpPr>
        <p:spPr>
          <a:xfrm>
            <a:off x="5879869" y="2372748"/>
            <a:ext cx="432263" cy="432263"/>
          </a:xfrm>
          <a:prstGeom prst="ellipse">
            <a:avLst/>
          </a:prstGeom>
          <a:solidFill>
            <a:schemeClr val="bg1">
              <a:lumMod val="9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2" name="Oval 271">
            <a:extLst>
              <a:ext uri="{FF2B5EF4-FFF2-40B4-BE49-F238E27FC236}">
                <a16:creationId xmlns:a16="http://schemas.microsoft.com/office/drawing/2014/main" id="{930F57CD-945B-F295-A83E-133B11645681}"/>
              </a:ext>
            </a:extLst>
          </p:cNvPr>
          <p:cNvSpPr/>
          <p:nvPr/>
        </p:nvSpPr>
        <p:spPr>
          <a:xfrm>
            <a:off x="5879869" y="3181168"/>
            <a:ext cx="432263" cy="432263"/>
          </a:xfrm>
          <a:prstGeom prst="ellipse">
            <a:avLst/>
          </a:prstGeom>
          <a:solidFill>
            <a:schemeClr val="bg1">
              <a:lumMod val="9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3" name="Oval 272">
            <a:extLst>
              <a:ext uri="{FF2B5EF4-FFF2-40B4-BE49-F238E27FC236}">
                <a16:creationId xmlns:a16="http://schemas.microsoft.com/office/drawing/2014/main" id="{EAA18652-516C-1B38-0A0F-EC58A405D87F}"/>
              </a:ext>
            </a:extLst>
          </p:cNvPr>
          <p:cNvSpPr/>
          <p:nvPr/>
        </p:nvSpPr>
        <p:spPr>
          <a:xfrm>
            <a:off x="5879869" y="3989588"/>
            <a:ext cx="432263" cy="432263"/>
          </a:xfrm>
          <a:prstGeom prst="ellipse">
            <a:avLst/>
          </a:prstGeom>
          <a:solidFill>
            <a:schemeClr val="bg1">
              <a:lumMod val="9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4" name="Oval 273">
            <a:extLst>
              <a:ext uri="{FF2B5EF4-FFF2-40B4-BE49-F238E27FC236}">
                <a16:creationId xmlns:a16="http://schemas.microsoft.com/office/drawing/2014/main" id="{04714F8C-A615-6331-5C09-1448676629DE}"/>
              </a:ext>
            </a:extLst>
          </p:cNvPr>
          <p:cNvSpPr/>
          <p:nvPr/>
        </p:nvSpPr>
        <p:spPr>
          <a:xfrm>
            <a:off x="5879869" y="4798008"/>
            <a:ext cx="432263" cy="432263"/>
          </a:xfrm>
          <a:prstGeom prst="ellipse">
            <a:avLst/>
          </a:prstGeom>
          <a:solidFill>
            <a:schemeClr val="bg1">
              <a:lumMod val="9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5" name="Oval 274">
            <a:extLst>
              <a:ext uri="{FF2B5EF4-FFF2-40B4-BE49-F238E27FC236}">
                <a16:creationId xmlns:a16="http://schemas.microsoft.com/office/drawing/2014/main" id="{4DC0F036-B194-37C4-CF2C-A48A54E07AA5}"/>
              </a:ext>
            </a:extLst>
          </p:cNvPr>
          <p:cNvSpPr/>
          <p:nvPr/>
        </p:nvSpPr>
        <p:spPr>
          <a:xfrm>
            <a:off x="5879869" y="5606429"/>
            <a:ext cx="432263" cy="432263"/>
          </a:xfrm>
          <a:prstGeom prst="ellipse">
            <a:avLst/>
          </a:prstGeom>
          <a:solidFill>
            <a:schemeClr val="bg1">
              <a:lumMod val="9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0" name="Group 229">
            <a:extLst>
              <a:ext uri="{FF2B5EF4-FFF2-40B4-BE49-F238E27FC236}">
                <a16:creationId xmlns:a16="http://schemas.microsoft.com/office/drawing/2014/main" id="{476CDDC3-8527-0D37-F0D0-25679AEA146F}"/>
              </a:ext>
            </a:extLst>
          </p:cNvPr>
          <p:cNvGrpSpPr/>
          <p:nvPr/>
        </p:nvGrpSpPr>
        <p:grpSpPr>
          <a:xfrm>
            <a:off x="5953650" y="3254292"/>
            <a:ext cx="284701" cy="286014"/>
            <a:chOff x="9169401" y="2895601"/>
            <a:chExt cx="344488" cy="346075"/>
          </a:xfrm>
        </p:grpSpPr>
        <p:sp>
          <p:nvSpPr>
            <p:cNvPr id="231" name="Oval 230">
              <a:extLst>
                <a:ext uri="{FF2B5EF4-FFF2-40B4-BE49-F238E27FC236}">
                  <a16:creationId xmlns:a16="http://schemas.microsoft.com/office/drawing/2014/main" id="{447D6F34-53B6-E69D-84B2-810941604741}"/>
                </a:ext>
              </a:extLst>
            </p:cNvPr>
            <p:cNvSpPr>
              <a:spLocks noChangeArrowheads="1"/>
            </p:cNvSpPr>
            <p:nvPr/>
          </p:nvSpPr>
          <p:spPr bwMode="auto">
            <a:xfrm>
              <a:off x="9169401" y="2895601"/>
              <a:ext cx="269875" cy="269875"/>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2" name="Line 38">
              <a:extLst>
                <a:ext uri="{FF2B5EF4-FFF2-40B4-BE49-F238E27FC236}">
                  <a16:creationId xmlns:a16="http://schemas.microsoft.com/office/drawing/2014/main" id="{80ED1BC4-F985-A63E-7D3F-FC1B039492D0}"/>
                </a:ext>
              </a:extLst>
            </p:cNvPr>
            <p:cNvSpPr>
              <a:spLocks noChangeShapeType="1"/>
            </p:cNvSpPr>
            <p:nvPr/>
          </p:nvSpPr>
          <p:spPr bwMode="auto">
            <a:xfrm>
              <a:off x="9398001" y="3124201"/>
              <a:ext cx="115888" cy="11747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3" name="Freeform 39">
              <a:extLst>
                <a:ext uri="{FF2B5EF4-FFF2-40B4-BE49-F238E27FC236}">
                  <a16:creationId xmlns:a16="http://schemas.microsoft.com/office/drawing/2014/main" id="{3590C7E5-E32A-CE9C-928B-F6F9811454C1}"/>
                </a:ext>
              </a:extLst>
            </p:cNvPr>
            <p:cNvSpPr>
              <a:spLocks/>
            </p:cNvSpPr>
            <p:nvPr/>
          </p:nvSpPr>
          <p:spPr bwMode="auto">
            <a:xfrm>
              <a:off x="9326563" y="3044826"/>
              <a:ext cx="60325" cy="53975"/>
            </a:xfrm>
            <a:custGeom>
              <a:avLst/>
              <a:gdLst>
                <a:gd name="T0" fmla="*/ 38 w 38"/>
                <a:gd name="T1" fmla="*/ 34 h 34"/>
                <a:gd name="T2" fmla="*/ 0 w 38"/>
                <a:gd name="T3" fmla="*/ 17 h 34"/>
                <a:gd name="T4" fmla="*/ 0 w 38"/>
                <a:gd name="T5" fmla="*/ 0 h 34"/>
              </a:gdLst>
              <a:ahLst/>
              <a:cxnLst>
                <a:cxn ang="0">
                  <a:pos x="T0" y="T1"/>
                </a:cxn>
                <a:cxn ang="0">
                  <a:pos x="T2" y="T3"/>
                </a:cxn>
                <a:cxn ang="0">
                  <a:pos x="T4" y="T5"/>
                </a:cxn>
              </a:cxnLst>
              <a:rect l="0" t="0" r="r" b="b"/>
              <a:pathLst>
                <a:path w="38" h="34">
                  <a:moveTo>
                    <a:pt x="38" y="34"/>
                  </a:moveTo>
                  <a:lnTo>
                    <a:pt x="0" y="17"/>
                  </a:lnTo>
                  <a:lnTo>
                    <a:pt x="0" y="0"/>
                  </a:ln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4" name="Freeform 40">
              <a:extLst>
                <a:ext uri="{FF2B5EF4-FFF2-40B4-BE49-F238E27FC236}">
                  <a16:creationId xmlns:a16="http://schemas.microsoft.com/office/drawing/2014/main" id="{C1CEE625-C81E-6AB3-84CF-16EAE2E0CBBC}"/>
                </a:ext>
              </a:extLst>
            </p:cNvPr>
            <p:cNvSpPr>
              <a:spLocks/>
            </p:cNvSpPr>
            <p:nvPr/>
          </p:nvSpPr>
          <p:spPr bwMode="auto">
            <a:xfrm>
              <a:off x="9221788" y="3044826"/>
              <a:ext cx="60325" cy="53975"/>
            </a:xfrm>
            <a:custGeom>
              <a:avLst/>
              <a:gdLst>
                <a:gd name="T0" fmla="*/ 38 w 38"/>
                <a:gd name="T1" fmla="*/ 0 h 34"/>
                <a:gd name="T2" fmla="*/ 38 w 38"/>
                <a:gd name="T3" fmla="*/ 17 h 34"/>
                <a:gd name="T4" fmla="*/ 0 w 38"/>
                <a:gd name="T5" fmla="*/ 34 h 34"/>
              </a:gdLst>
              <a:ahLst/>
              <a:cxnLst>
                <a:cxn ang="0">
                  <a:pos x="T0" y="T1"/>
                </a:cxn>
                <a:cxn ang="0">
                  <a:pos x="T2" y="T3"/>
                </a:cxn>
                <a:cxn ang="0">
                  <a:pos x="T4" y="T5"/>
                </a:cxn>
              </a:cxnLst>
              <a:rect l="0" t="0" r="r" b="b"/>
              <a:pathLst>
                <a:path w="38" h="34">
                  <a:moveTo>
                    <a:pt x="38" y="0"/>
                  </a:moveTo>
                  <a:lnTo>
                    <a:pt x="38" y="17"/>
                  </a:lnTo>
                  <a:lnTo>
                    <a:pt x="0" y="34"/>
                  </a:ln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5" name="Oval 234">
              <a:extLst>
                <a:ext uri="{FF2B5EF4-FFF2-40B4-BE49-F238E27FC236}">
                  <a16:creationId xmlns:a16="http://schemas.microsoft.com/office/drawing/2014/main" id="{72291209-D088-AAA5-E03A-0708EF486EB4}"/>
                </a:ext>
              </a:extLst>
            </p:cNvPr>
            <p:cNvSpPr>
              <a:spLocks noChangeArrowheads="1"/>
            </p:cNvSpPr>
            <p:nvPr/>
          </p:nvSpPr>
          <p:spPr bwMode="auto">
            <a:xfrm>
              <a:off x="9255126" y="2936876"/>
              <a:ext cx="98425" cy="115888"/>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6" name="Freeform 42">
              <a:extLst>
                <a:ext uri="{FF2B5EF4-FFF2-40B4-BE49-F238E27FC236}">
                  <a16:creationId xmlns:a16="http://schemas.microsoft.com/office/drawing/2014/main" id="{511CDF0C-E858-84F4-2610-C696D67C1B37}"/>
                </a:ext>
              </a:extLst>
            </p:cNvPr>
            <p:cNvSpPr>
              <a:spLocks/>
            </p:cNvSpPr>
            <p:nvPr/>
          </p:nvSpPr>
          <p:spPr bwMode="auto">
            <a:xfrm>
              <a:off x="9255126" y="2970214"/>
              <a:ext cx="93663" cy="22225"/>
            </a:xfrm>
            <a:custGeom>
              <a:avLst/>
              <a:gdLst>
                <a:gd name="T0" fmla="*/ 25 w 25"/>
                <a:gd name="T1" fmla="*/ 5 h 6"/>
                <a:gd name="T2" fmla="*/ 24 w 25"/>
                <a:gd name="T3" fmla="*/ 5 h 6"/>
                <a:gd name="T4" fmla="*/ 15 w 25"/>
                <a:gd name="T5" fmla="*/ 0 h 6"/>
                <a:gd name="T6" fmla="*/ 6 w 25"/>
                <a:gd name="T7" fmla="*/ 5 h 6"/>
                <a:gd name="T8" fmla="*/ 0 w 25"/>
                <a:gd name="T9" fmla="*/ 4 h 6"/>
              </a:gdLst>
              <a:ahLst/>
              <a:cxnLst>
                <a:cxn ang="0">
                  <a:pos x="T0" y="T1"/>
                </a:cxn>
                <a:cxn ang="0">
                  <a:pos x="T2" y="T3"/>
                </a:cxn>
                <a:cxn ang="0">
                  <a:pos x="T4" y="T5"/>
                </a:cxn>
                <a:cxn ang="0">
                  <a:pos x="T6" y="T7"/>
                </a:cxn>
                <a:cxn ang="0">
                  <a:pos x="T8" y="T9"/>
                </a:cxn>
              </a:cxnLst>
              <a:rect l="0" t="0" r="r" b="b"/>
              <a:pathLst>
                <a:path w="25" h="6">
                  <a:moveTo>
                    <a:pt x="25" y="5"/>
                  </a:moveTo>
                  <a:cubicBezTo>
                    <a:pt x="25" y="5"/>
                    <a:pt x="25" y="5"/>
                    <a:pt x="24" y="5"/>
                  </a:cubicBezTo>
                  <a:cubicBezTo>
                    <a:pt x="20" y="6"/>
                    <a:pt x="17" y="4"/>
                    <a:pt x="15" y="0"/>
                  </a:cubicBezTo>
                  <a:cubicBezTo>
                    <a:pt x="14" y="3"/>
                    <a:pt x="9" y="5"/>
                    <a:pt x="6" y="5"/>
                  </a:cubicBezTo>
                  <a:cubicBezTo>
                    <a:pt x="4" y="5"/>
                    <a:pt x="2" y="4"/>
                    <a:pt x="0" y="4"/>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37" name="Group 236">
            <a:extLst>
              <a:ext uri="{FF2B5EF4-FFF2-40B4-BE49-F238E27FC236}">
                <a16:creationId xmlns:a16="http://schemas.microsoft.com/office/drawing/2014/main" id="{51D4E016-EC09-B774-2CE9-446D946D6020}"/>
              </a:ext>
            </a:extLst>
          </p:cNvPr>
          <p:cNvGrpSpPr/>
          <p:nvPr/>
        </p:nvGrpSpPr>
        <p:grpSpPr>
          <a:xfrm>
            <a:off x="5965994" y="4075713"/>
            <a:ext cx="260013" cy="260013"/>
            <a:chOff x="8447088" y="2543176"/>
            <a:chExt cx="346075" cy="346075"/>
          </a:xfrm>
        </p:grpSpPr>
        <p:sp>
          <p:nvSpPr>
            <p:cNvPr id="238" name="Oval 135">
              <a:extLst>
                <a:ext uri="{FF2B5EF4-FFF2-40B4-BE49-F238E27FC236}">
                  <a16:creationId xmlns:a16="http://schemas.microsoft.com/office/drawing/2014/main" id="{3D251977-7882-BB3C-FB1A-125EDD08CD2C}"/>
                </a:ext>
              </a:extLst>
            </p:cNvPr>
            <p:cNvSpPr>
              <a:spLocks noChangeArrowheads="1"/>
            </p:cNvSpPr>
            <p:nvPr/>
          </p:nvSpPr>
          <p:spPr bwMode="auto">
            <a:xfrm>
              <a:off x="8567738" y="2543176"/>
              <a:ext cx="225425" cy="225425"/>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9" name="Line 136">
              <a:extLst>
                <a:ext uri="{FF2B5EF4-FFF2-40B4-BE49-F238E27FC236}">
                  <a16:creationId xmlns:a16="http://schemas.microsoft.com/office/drawing/2014/main" id="{FD50C67F-B06A-B91C-5967-C375FA4104AE}"/>
                </a:ext>
              </a:extLst>
            </p:cNvPr>
            <p:cNvSpPr>
              <a:spLocks noChangeShapeType="1"/>
            </p:cNvSpPr>
            <p:nvPr/>
          </p:nvSpPr>
          <p:spPr bwMode="auto">
            <a:xfrm>
              <a:off x="8672513" y="2701926"/>
              <a:ext cx="0" cy="1428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0" name="Line 137">
              <a:extLst>
                <a:ext uri="{FF2B5EF4-FFF2-40B4-BE49-F238E27FC236}">
                  <a16:creationId xmlns:a16="http://schemas.microsoft.com/office/drawing/2014/main" id="{F7B165E4-14E5-E23B-69C5-57B9F7963676}"/>
                </a:ext>
              </a:extLst>
            </p:cNvPr>
            <p:cNvSpPr>
              <a:spLocks noChangeShapeType="1"/>
            </p:cNvSpPr>
            <p:nvPr/>
          </p:nvSpPr>
          <p:spPr bwMode="auto">
            <a:xfrm>
              <a:off x="8672513" y="2595564"/>
              <a:ext cx="0" cy="1587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1" name="Freeform 138">
              <a:extLst>
                <a:ext uri="{FF2B5EF4-FFF2-40B4-BE49-F238E27FC236}">
                  <a16:creationId xmlns:a16="http://schemas.microsoft.com/office/drawing/2014/main" id="{7987C4B5-9D7C-7E06-F6BB-98FDBD52317D}"/>
                </a:ext>
              </a:extLst>
            </p:cNvPr>
            <p:cNvSpPr>
              <a:spLocks/>
            </p:cNvSpPr>
            <p:nvPr/>
          </p:nvSpPr>
          <p:spPr bwMode="auto">
            <a:xfrm>
              <a:off x="8650288" y="2611439"/>
              <a:ext cx="46038" cy="90488"/>
            </a:xfrm>
            <a:custGeom>
              <a:avLst/>
              <a:gdLst>
                <a:gd name="T0" fmla="*/ 0 w 12"/>
                <a:gd name="T1" fmla="*/ 18 h 24"/>
                <a:gd name="T2" fmla="*/ 6 w 12"/>
                <a:gd name="T3" fmla="*/ 24 h 24"/>
                <a:gd name="T4" fmla="*/ 12 w 12"/>
                <a:gd name="T5" fmla="*/ 18 h 24"/>
                <a:gd name="T6" fmla="*/ 6 w 12"/>
                <a:gd name="T7" fmla="*/ 12 h 24"/>
                <a:gd name="T8" fmla="*/ 0 w 12"/>
                <a:gd name="T9" fmla="*/ 6 h 24"/>
                <a:gd name="T10" fmla="*/ 6 w 12"/>
                <a:gd name="T11" fmla="*/ 0 h 24"/>
                <a:gd name="T12" fmla="*/ 12 w 12"/>
                <a:gd name="T13" fmla="*/ 6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0" y="18"/>
                  </a:moveTo>
                  <a:cubicBezTo>
                    <a:pt x="0" y="21"/>
                    <a:pt x="3" y="24"/>
                    <a:pt x="6" y="24"/>
                  </a:cubicBezTo>
                  <a:cubicBezTo>
                    <a:pt x="9" y="24"/>
                    <a:pt x="12" y="21"/>
                    <a:pt x="12" y="18"/>
                  </a:cubicBezTo>
                  <a:cubicBezTo>
                    <a:pt x="12" y="15"/>
                    <a:pt x="9" y="12"/>
                    <a:pt x="6" y="12"/>
                  </a:cubicBezTo>
                  <a:cubicBezTo>
                    <a:pt x="3" y="12"/>
                    <a:pt x="0" y="9"/>
                    <a:pt x="0" y="6"/>
                  </a:cubicBezTo>
                  <a:cubicBezTo>
                    <a:pt x="0" y="3"/>
                    <a:pt x="3" y="0"/>
                    <a:pt x="6" y="0"/>
                  </a:cubicBezTo>
                  <a:cubicBezTo>
                    <a:pt x="9" y="0"/>
                    <a:pt x="12" y="3"/>
                    <a:pt x="12" y="6"/>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2" name="Line 139">
              <a:extLst>
                <a:ext uri="{FF2B5EF4-FFF2-40B4-BE49-F238E27FC236}">
                  <a16:creationId xmlns:a16="http://schemas.microsoft.com/office/drawing/2014/main" id="{E9229A60-7FAE-E38C-4080-B5342A916D15}"/>
                </a:ext>
              </a:extLst>
            </p:cNvPr>
            <p:cNvSpPr>
              <a:spLocks noChangeShapeType="1"/>
            </p:cNvSpPr>
            <p:nvPr/>
          </p:nvSpPr>
          <p:spPr bwMode="auto">
            <a:xfrm>
              <a:off x="8553451" y="2822576"/>
              <a:ext cx="0" cy="1428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3" name="Line 140">
              <a:extLst>
                <a:ext uri="{FF2B5EF4-FFF2-40B4-BE49-F238E27FC236}">
                  <a16:creationId xmlns:a16="http://schemas.microsoft.com/office/drawing/2014/main" id="{57E1F943-EB7A-4FF0-534B-6F7DFB235DBD}"/>
                </a:ext>
              </a:extLst>
            </p:cNvPr>
            <p:cNvSpPr>
              <a:spLocks noChangeShapeType="1"/>
            </p:cNvSpPr>
            <p:nvPr/>
          </p:nvSpPr>
          <p:spPr bwMode="auto">
            <a:xfrm>
              <a:off x="8553451" y="2716214"/>
              <a:ext cx="0" cy="1587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4" name="Freeform 141">
              <a:extLst>
                <a:ext uri="{FF2B5EF4-FFF2-40B4-BE49-F238E27FC236}">
                  <a16:creationId xmlns:a16="http://schemas.microsoft.com/office/drawing/2014/main" id="{EC3F66D4-08E4-864E-EC97-88643CE45F20}"/>
                </a:ext>
              </a:extLst>
            </p:cNvPr>
            <p:cNvSpPr>
              <a:spLocks/>
            </p:cNvSpPr>
            <p:nvPr/>
          </p:nvSpPr>
          <p:spPr bwMode="auto">
            <a:xfrm>
              <a:off x="8529638" y="2732089"/>
              <a:ext cx="46038" cy="90488"/>
            </a:xfrm>
            <a:custGeom>
              <a:avLst/>
              <a:gdLst>
                <a:gd name="T0" fmla="*/ 0 w 12"/>
                <a:gd name="T1" fmla="*/ 18 h 24"/>
                <a:gd name="T2" fmla="*/ 6 w 12"/>
                <a:gd name="T3" fmla="*/ 24 h 24"/>
                <a:gd name="T4" fmla="*/ 12 w 12"/>
                <a:gd name="T5" fmla="*/ 18 h 24"/>
                <a:gd name="T6" fmla="*/ 6 w 12"/>
                <a:gd name="T7" fmla="*/ 12 h 24"/>
                <a:gd name="T8" fmla="*/ 0 w 12"/>
                <a:gd name="T9" fmla="*/ 6 h 24"/>
                <a:gd name="T10" fmla="*/ 6 w 12"/>
                <a:gd name="T11" fmla="*/ 0 h 24"/>
                <a:gd name="T12" fmla="*/ 12 w 12"/>
                <a:gd name="T13" fmla="*/ 6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0" y="18"/>
                  </a:moveTo>
                  <a:cubicBezTo>
                    <a:pt x="0" y="21"/>
                    <a:pt x="3" y="24"/>
                    <a:pt x="6" y="24"/>
                  </a:cubicBezTo>
                  <a:cubicBezTo>
                    <a:pt x="9" y="24"/>
                    <a:pt x="12" y="21"/>
                    <a:pt x="12" y="18"/>
                  </a:cubicBezTo>
                  <a:cubicBezTo>
                    <a:pt x="12" y="15"/>
                    <a:pt x="9" y="12"/>
                    <a:pt x="6" y="12"/>
                  </a:cubicBezTo>
                  <a:cubicBezTo>
                    <a:pt x="3" y="12"/>
                    <a:pt x="0" y="9"/>
                    <a:pt x="0" y="6"/>
                  </a:cubicBezTo>
                  <a:cubicBezTo>
                    <a:pt x="0" y="3"/>
                    <a:pt x="3" y="0"/>
                    <a:pt x="6" y="0"/>
                  </a:cubicBezTo>
                  <a:cubicBezTo>
                    <a:pt x="9" y="0"/>
                    <a:pt x="12" y="3"/>
                    <a:pt x="12" y="6"/>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5" name="Freeform 142">
              <a:extLst>
                <a:ext uri="{FF2B5EF4-FFF2-40B4-BE49-F238E27FC236}">
                  <a16:creationId xmlns:a16="http://schemas.microsoft.com/office/drawing/2014/main" id="{656D7290-A347-7A1F-9732-28874D3C886D}"/>
                </a:ext>
              </a:extLst>
            </p:cNvPr>
            <p:cNvSpPr>
              <a:spLocks/>
            </p:cNvSpPr>
            <p:nvPr/>
          </p:nvSpPr>
          <p:spPr bwMode="auto">
            <a:xfrm>
              <a:off x="8447088" y="2663826"/>
              <a:ext cx="225425" cy="225425"/>
            </a:xfrm>
            <a:custGeom>
              <a:avLst/>
              <a:gdLst>
                <a:gd name="T0" fmla="*/ 32 w 60"/>
                <a:gd name="T1" fmla="*/ 0 h 60"/>
                <a:gd name="T2" fmla="*/ 30 w 60"/>
                <a:gd name="T3" fmla="*/ 0 h 60"/>
                <a:gd name="T4" fmla="*/ 0 w 60"/>
                <a:gd name="T5" fmla="*/ 30 h 60"/>
                <a:gd name="T6" fmla="*/ 30 w 60"/>
                <a:gd name="T7" fmla="*/ 60 h 60"/>
                <a:gd name="T8" fmla="*/ 60 w 60"/>
                <a:gd name="T9" fmla="*/ 30 h 60"/>
                <a:gd name="T10" fmla="*/ 60 w 60"/>
                <a:gd name="T11" fmla="*/ 28 h 60"/>
              </a:gdLst>
              <a:ahLst/>
              <a:cxnLst>
                <a:cxn ang="0">
                  <a:pos x="T0" y="T1"/>
                </a:cxn>
                <a:cxn ang="0">
                  <a:pos x="T2" y="T3"/>
                </a:cxn>
                <a:cxn ang="0">
                  <a:pos x="T4" y="T5"/>
                </a:cxn>
                <a:cxn ang="0">
                  <a:pos x="T6" y="T7"/>
                </a:cxn>
                <a:cxn ang="0">
                  <a:pos x="T8" y="T9"/>
                </a:cxn>
                <a:cxn ang="0">
                  <a:pos x="T10" y="T11"/>
                </a:cxn>
              </a:cxnLst>
              <a:rect l="0" t="0" r="r" b="b"/>
              <a:pathLst>
                <a:path w="60" h="60">
                  <a:moveTo>
                    <a:pt x="32" y="0"/>
                  </a:moveTo>
                  <a:cubicBezTo>
                    <a:pt x="31" y="0"/>
                    <a:pt x="31" y="0"/>
                    <a:pt x="30" y="0"/>
                  </a:cubicBezTo>
                  <a:cubicBezTo>
                    <a:pt x="13" y="0"/>
                    <a:pt x="0" y="13"/>
                    <a:pt x="0" y="30"/>
                  </a:cubicBezTo>
                  <a:cubicBezTo>
                    <a:pt x="0" y="47"/>
                    <a:pt x="13" y="60"/>
                    <a:pt x="30" y="60"/>
                  </a:cubicBezTo>
                  <a:cubicBezTo>
                    <a:pt x="47" y="60"/>
                    <a:pt x="60" y="47"/>
                    <a:pt x="60" y="30"/>
                  </a:cubicBezTo>
                  <a:cubicBezTo>
                    <a:pt x="60" y="29"/>
                    <a:pt x="60" y="29"/>
                    <a:pt x="60" y="28"/>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46" name="Group 245">
            <a:extLst>
              <a:ext uri="{FF2B5EF4-FFF2-40B4-BE49-F238E27FC236}">
                <a16:creationId xmlns:a16="http://schemas.microsoft.com/office/drawing/2014/main" id="{5FEFA334-93FB-E467-B65A-B18F155DB540}"/>
              </a:ext>
            </a:extLst>
          </p:cNvPr>
          <p:cNvGrpSpPr/>
          <p:nvPr/>
        </p:nvGrpSpPr>
        <p:grpSpPr>
          <a:xfrm>
            <a:off x="5977813" y="2476752"/>
            <a:ext cx="236375" cy="204930"/>
            <a:chOff x="8447088" y="2925764"/>
            <a:chExt cx="346076" cy="300038"/>
          </a:xfrm>
        </p:grpSpPr>
        <p:sp>
          <p:nvSpPr>
            <p:cNvPr id="247" name="Freeform 145">
              <a:extLst>
                <a:ext uri="{FF2B5EF4-FFF2-40B4-BE49-F238E27FC236}">
                  <a16:creationId xmlns:a16="http://schemas.microsoft.com/office/drawing/2014/main" id="{7D685E67-DC6C-CF62-CDDA-489F350A1392}"/>
                </a:ext>
              </a:extLst>
            </p:cNvPr>
            <p:cNvSpPr>
              <a:spLocks/>
            </p:cNvSpPr>
            <p:nvPr/>
          </p:nvSpPr>
          <p:spPr bwMode="auto">
            <a:xfrm>
              <a:off x="8447088" y="3030539"/>
              <a:ext cx="76200" cy="134938"/>
            </a:xfrm>
            <a:custGeom>
              <a:avLst/>
              <a:gdLst>
                <a:gd name="T0" fmla="*/ 0 w 20"/>
                <a:gd name="T1" fmla="*/ 0 h 36"/>
                <a:gd name="T2" fmla="*/ 0 w 20"/>
                <a:gd name="T3" fmla="*/ 12 h 36"/>
                <a:gd name="T4" fmla="*/ 4 w 20"/>
                <a:gd name="T5" fmla="*/ 18 h 36"/>
                <a:gd name="T6" fmla="*/ 4 w 20"/>
                <a:gd name="T7" fmla="*/ 36 h 36"/>
                <a:gd name="T8" fmla="*/ 16 w 20"/>
                <a:gd name="T9" fmla="*/ 36 h 36"/>
                <a:gd name="T10" fmla="*/ 16 w 20"/>
                <a:gd name="T11" fmla="*/ 18 h 36"/>
                <a:gd name="T12" fmla="*/ 20 w 20"/>
                <a:gd name="T13" fmla="*/ 12 h 36"/>
                <a:gd name="T14" fmla="*/ 20 w 20"/>
                <a:gd name="T15" fmla="*/ 0 h 36"/>
                <a:gd name="T16" fmla="*/ 0 w 20"/>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0" y="0"/>
                  </a:moveTo>
                  <a:cubicBezTo>
                    <a:pt x="0" y="12"/>
                    <a:pt x="0" y="12"/>
                    <a:pt x="0" y="12"/>
                  </a:cubicBezTo>
                  <a:cubicBezTo>
                    <a:pt x="0" y="15"/>
                    <a:pt x="1" y="18"/>
                    <a:pt x="4" y="18"/>
                  </a:cubicBezTo>
                  <a:cubicBezTo>
                    <a:pt x="4" y="36"/>
                    <a:pt x="4" y="36"/>
                    <a:pt x="4" y="36"/>
                  </a:cubicBezTo>
                  <a:cubicBezTo>
                    <a:pt x="16" y="36"/>
                    <a:pt x="16" y="36"/>
                    <a:pt x="16" y="36"/>
                  </a:cubicBezTo>
                  <a:cubicBezTo>
                    <a:pt x="16" y="18"/>
                    <a:pt x="16" y="18"/>
                    <a:pt x="16" y="18"/>
                  </a:cubicBezTo>
                  <a:cubicBezTo>
                    <a:pt x="19" y="18"/>
                    <a:pt x="20" y="15"/>
                    <a:pt x="20" y="12"/>
                  </a:cubicBezTo>
                  <a:cubicBezTo>
                    <a:pt x="20" y="0"/>
                    <a:pt x="20" y="0"/>
                    <a:pt x="20" y="0"/>
                  </a:cubicBezTo>
                  <a:lnTo>
                    <a:pt x="0" y="0"/>
                  </a:ln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8" name="Freeform 146">
              <a:extLst>
                <a:ext uri="{FF2B5EF4-FFF2-40B4-BE49-F238E27FC236}">
                  <a16:creationId xmlns:a16="http://schemas.microsoft.com/office/drawing/2014/main" id="{910D4862-CB3E-0E58-54B4-21D0A05223BD}"/>
                </a:ext>
              </a:extLst>
            </p:cNvPr>
            <p:cNvSpPr>
              <a:spLocks/>
            </p:cNvSpPr>
            <p:nvPr/>
          </p:nvSpPr>
          <p:spPr bwMode="auto">
            <a:xfrm>
              <a:off x="8718551" y="3030539"/>
              <a:ext cx="74613" cy="134938"/>
            </a:xfrm>
            <a:custGeom>
              <a:avLst/>
              <a:gdLst>
                <a:gd name="T0" fmla="*/ 0 w 20"/>
                <a:gd name="T1" fmla="*/ 0 h 36"/>
                <a:gd name="T2" fmla="*/ 0 w 20"/>
                <a:gd name="T3" fmla="*/ 12 h 36"/>
                <a:gd name="T4" fmla="*/ 4 w 20"/>
                <a:gd name="T5" fmla="*/ 18 h 36"/>
                <a:gd name="T6" fmla="*/ 4 w 20"/>
                <a:gd name="T7" fmla="*/ 36 h 36"/>
                <a:gd name="T8" fmla="*/ 16 w 20"/>
                <a:gd name="T9" fmla="*/ 36 h 36"/>
                <a:gd name="T10" fmla="*/ 16 w 20"/>
                <a:gd name="T11" fmla="*/ 18 h 36"/>
                <a:gd name="T12" fmla="*/ 20 w 20"/>
                <a:gd name="T13" fmla="*/ 12 h 36"/>
                <a:gd name="T14" fmla="*/ 20 w 20"/>
                <a:gd name="T15" fmla="*/ 0 h 36"/>
                <a:gd name="T16" fmla="*/ 0 w 20"/>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0" y="0"/>
                  </a:moveTo>
                  <a:cubicBezTo>
                    <a:pt x="0" y="12"/>
                    <a:pt x="0" y="12"/>
                    <a:pt x="0" y="12"/>
                  </a:cubicBezTo>
                  <a:cubicBezTo>
                    <a:pt x="0" y="15"/>
                    <a:pt x="1" y="18"/>
                    <a:pt x="4" y="18"/>
                  </a:cubicBezTo>
                  <a:cubicBezTo>
                    <a:pt x="4" y="36"/>
                    <a:pt x="4" y="36"/>
                    <a:pt x="4" y="36"/>
                  </a:cubicBezTo>
                  <a:cubicBezTo>
                    <a:pt x="16" y="36"/>
                    <a:pt x="16" y="36"/>
                    <a:pt x="16" y="36"/>
                  </a:cubicBezTo>
                  <a:cubicBezTo>
                    <a:pt x="16" y="18"/>
                    <a:pt x="16" y="18"/>
                    <a:pt x="16" y="18"/>
                  </a:cubicBezTo>
                  <a:cubicBezTo>
                    <a:pt x="19" y="18"/>
                    <a:pt x="20" y="15"/>
                    <a:pt x="20" y="12"/>
                  </a:cubicBezTo>
                  <a:cubicBezTo>
                    <a:pt x="20" y="0"/>
                    <a:pt x="20" y="0"/>
                    <a:pt x="20" y="0"/>
                  </a:cubicBezTo>
                  <a:lnTo>
                    <a:pt x="0" y="0"/>
                  </a:ln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9" name="Freeform 147">
              <a:extLst>
                <a:ext uri="{FF2B5EF4-FFF2-40B4-BE49-F238E27FC236}">
                  <a16:creationId xmlns:a16="http://schemas.microsoft.com/office/drawing/2014/main" id="{50084DBE-74D9-B05A-2A32-5B5E26176995}"/>
                </a:ext>
              </a:extLst>
            </p:cNvPr>
            <p:cNvSpPr>
              <a:spLocks/>
            </p:cNvSpPr>
            <p:nvPr/>
          </p:nvSpPr>
          <p:spPr bwMode="auto">
            <a:xfrm>
              <a:off x="8567738" y="3030539"/>
              <a:ext cx="104775" cy="195263"/>
            </a:xfrm>
            <a:custGeom>
              <a:avLst/>
              <a:gdLst>
                <a:gd name="T0" fmla="*/ 0 w 28"/>
                <a:gd name="T1" fmla="*/ 0 h 52"/>
                <a:gd name="T2" fmla="*/ 28 w 28"/>
                <a:gd name="T3" fmla="*/ 0 h 52"/>
                <a:gd name="T4" fmla="*/ 28 w 28"/>
                <a:gd name="T5" fmla="*/ 20 h 52"/>
                <a:gd name="T6" fmla="*/ 20 w 28"/>
                <a:gd name="T7" fmla="*/ 28 h 52"/>
                <a:gd name="T8" fmla="*/ 20 w 28"/>
                <a:gd name="T9" fmla="*/ 52 h 52"/>
                <a:gd name="T10" fmla="*/ 8 w 28"/>
                <a:gd name="T11" fmla="*/ 52 h 52"/>
                <a:gd name="T12" fmla="*/ 8 w 28"/>
                <a:gd name="T13" fmla="*/ 28 h 52"/>
                <a:gd name="T14" fmla="*/ 0 w 28"/>
                <a:gd name="T15" fmla="*/ 20 h 52"/>
                <a:gd name="T16" fmla="*/ 0 w 28"/>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52">
                  <a:moveTo>
                    <a:pt x="0" y="0"/>
                  </a:moveTo>
                  <a:cubicBezTo>
                    <a:pt x="28" y="0"/>
                    <a:pt x="28" y="0"/>
                    <a:pt x="28" y="0"/>
                  </a:cubicBezTo>
                  <a:cubicBezTo>
                    <a:pt x="28" y="20"/>
                    <a:pt x="28" y="20"/>
                    <a:pt x="28" y="20"/>
                  </a:cubicBezTo>
                  <a:cubicBezTo>
                    <a:pt x="28" y="24"/>
                    <a:pt x="24" y="28"/>
                    <a:pt x="20" y="28"/>
                  </a:cubicBezTo>
                  <a:cubicBezTo>
                    <a:pt x="20" y="52"/>
                    <a:pt x="20" y="52"/>
                    <a:pt x="20" y="52"/>
                  </a:cubicBezTo>
                  <a:cubicBezTo>
                    <a:pt x="8" y="52"/>
                    <a:pt x="8" y="52"/>
                    <a:pt x="8" y="52"/>
                  </a:cubicBezTo>
                  <a:cubicBezTo>
                    <a:pt x="8" y="28"/>
                    <a:pt x="8" y="28"/>
                    <a:pt x="8" y="28"/>
                  </a:cubicBezTo>
                  <a:cubicBezTo>
                    <a:pt x="4" y="28"/>
                    <a:pt x="0" y="24"/>
                    <a:pt x="0" y="20"/>
                  </a:cubicBezTo>
                  <a:lnTo>
                    <a:pt x="0" y="0"/>
                  </a:ln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0" name="Freeform 148">
              <a:extLst>
                <a:ext uri="{FF2B5EF4-FFF2-40B4-BE49-F238E27FC236}">
                  <a16:creationId xmlns:a16="http://schemas.microsoft.com/office/drawing/2014/main" id="{BC5234CE-F128-C7A6-A0DB-0861824E7B2B}"/>
                </a:ext>
              </a:extLst>
            </p:cNvPr>
            <p:cNvSpPr>
              <a:spLocks/>
            </p:cNvSpPr>
            <p:nvPr/>
          </p:nvSpPr>
          <p:spPr bwMode="auto">
            <a:xfrm>
              <a:off x="8462963" y="2955926"/>
              <a:ext cx="44450" cy="44450"/>
            </a:xfrm>
            <a:custGeom>
              <a:avLst/>
              <a:gdLst>
                <a:gd name="T0" fmla="*/ 12 w 12"/>
                <a:gd name="T1" fmla="*/ 6 h 12"/>
                <a:gd name="T2" fmla="*/ 6 w 12"/>
                <a:gd name="T3" fmla="*/ 12 h 12"/>
                <a:gd name="T4" fmla="*/ 6 w 12"/>
                <a:gd name="T5" fmla="*/ 12 h 12"/>
                <a:gd name="T6" fmla="*/ 0 w 12"/>
                <a:gd name="T7" fmla="*/ 6 h 12"/>
                <a:gd name="T8" fmla="*/ 0 w 12"/>
                <a:gd name="T9" fmla="*/ 6 h 12"/>
                <a:gd name="T10" fmla="*/ 6 w 12"/>
                <a:gd name="T11" fmla="*/ 0 h 12"/>
                <a:gd name="T12" fmla="*/ 6 w 12"/>
                <a:gd name="T13" fmla="*/ 0 h 12"/>
                <a:gd name="T14" fmla="*/ 12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2" y="6"/>
                  </a:moveTo>
                  <a:cubicBezTo>
                    <a:pt x="12" y="9"/>
                    <a:pt x="9" y="12"/>
                    <a:pt x="6" y="12"/>
                  </a:cubicBezTo>
                  <a:cubicBezTo>
                    <a:pt x="6" y="12"/>
                    <a:pt x="6" y="12"/>
                    <a:pt x="6" y="12"/>
                  </a:cubicBezTo>
                  <a:cubicBezTo>
                    <a:pt x="3" y="12"/>
                    <a:pt x="0" y="9"/>
                    <a:pt x="0" y="6"/>
                  </a:cubicBezTo>
                  <a:cubicBezTo>
                    <a:pt x="0" y="6"/>
                    <a:pt x="0" y="6"/>
                    <a:pt x="0" y="6"/>
                  </a:cubicBezTo>
                  <a:cubicBezTo>
                    <a:pt x="0" y="3"/>
                    <a:pt x="3" y="0"/>
                    <a:pt x="6" y="0"/>
                  </a:cubicBezTo>
                  <a:cubicBezTo>
                    <a:pt x="6" y="0"/>
                    <a:pt x="6" y="0"/>
                    <a:pt x="6" y="0"/>
                  </a:cubicBezTo>
                  <a:cubicBezTo>
                    <a:pt x="9" y="0"/>
                    <a:pt x="12" y="3"/>
                    <a:pt x="12" y="6"/>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1" name="Freeform 149">
              <a:extLst>
                <a:ext uri="{FF2B5EF4-FFF2-40B4-BE49-F238E27FC236}">
                  <a16:creationId xmlns:a16="http://schemas.microsoft.com/office/drawing/2014/main" id="{D87D839C-DB64-30E4-1EED-F5CF0777761D}"/>
                </a:ext>
              </a:extLst>
            </p:cNvPr>
            <p:cNvSpPr>
              <a:spLocks/>
            </p:cNvSpPr>
            <p:nvPr/>
          </p:nvSpPr>
          <p:spPr bwMode="auto">
            <a:xfrm>
              <a:off x="8732838" y="2955926"/>
              <a:ext cx="46038" cy="44450"/>
            </a:xfrm>
            <a:custGeom>
              <a:avLst/>
              <a:gdLst>
                <a:gd name="T0" fmla="*/ 12 w 12"/>
                <a:gd name="T1" fmla="*/ 6 h 12"/>
                <a:gd name="T2" fmla="*/ 6 w 12"/>
                <a:gd name="T3" fmla="*/ 12 h 12"/>
                <a:gd name="T4" fmla="*/ 6 w 12"/>
                <a:gd name="T5" fmla="*/ 12 h 12"/>
                <a:gd name="T6" fmla="*/ 0 w 12"/>
                <a:gd name="T7" fmla="*/ 6 h 12"/>
                <a:gd name="T8" fmla="*/ 0 w 12"/>
                <a:gd name="T9" fmla="*/ 6 h 12"/>
                <a:gd name="T10" fmla="*/ 6 w 12"/>
                <a:gd name="T11" fmla="*/ 0 h 12"/>
                <a:gd name="T12" fmla="*/ 6 w 12"/>
                <a:gd name="T13" fmla="*/ 0 h 12"/>
                <a:gd name="T14" fmla="*/ 12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2" y="6"/>
                  </a:moveTo>
                  <a:cubicBezTo>
                    <a:pt x="12" y="9"/>
                    <a:pt x="9" y="12"/>
                    <a:pt x="6" y="12"/>
                  </a:cubicBezTo>
                  <a:cubicBezTo>
                    <a:pt x="6" y="12"/>
                    <a:pt x="6" y="12"/>
                    <a:pt x="6" y="12"/>
                  </a:cubicBezTo>
                  <a:cubicBezTo>
                    <a:pt x="3" y="12"/>
                    <a:pt x="0" y="9"/>
                    <a:pt x="0" y="6"/>
                  </a:cubicBezTo>
                  <a:cubicBezTo>
                    <a:pt x="0" y="6"/>
                    <a:pt x="0" y="6"/>
                    <a:pt x="0" y="6"/>
                  </a:cubicBezTo>
                  <a:cubicBezTo>
                    <a:pt x="0" y="3"/>
                    <a:pt x="3" y="0"/>
                    <a:pt x="6" y="0"/>
                  </a:cubicBezTo>
                  <a:cubicBezTo>
                    <a:pt x="6" y="0"/>
                    <a:pt x="6" y="0"/>
                    <a:pt x="6" y="0"/>
                  </a:cubicBezTo>
                  <a:cubicBezTo>
                    <a:pt x="9" y="0"/>
                    <a:pt x="12" y="3"/>
                    <a:pt x="12" y="6"/>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2" name="Freeform 150">
              <a:extLst>
                <a:ext uri="{FF2B5EF4-FFF2-40B4-BE49-F238E27FC236}">
                  <a16:creationId xmlns:a16="http://schemas.microsoft.com/office/drawing/2014/main" id="{59F42D45-23B3-482D-216E-132DBF3A21F7}"/>
                </a:ext>
              </a:extLst>
            </p:cNvPr>
            <p:cNvSpPr>
              <a:spLocks/>
            </p:cNvSpPr>
            <p:nvPr/>
          </p:nvSpPr>
          <p:spPr bwMode="auto">
            <a:xfrm>
              <a:off x="8583613" y="2925764"/>
              <a:ext cx="74613" cy="74613"/>
            </a:xfrm>
            <a:custGeom>
              <a:avLst/>
              <a:gdLst>
                <a:gd name="T0" fmla="*/ 20 w 20"/>
                <a:gd name="T1" fmla="*/ 10 h 20"/>
                <a:gd name="T2" fmla="*/ 10 w 20"/>
                <a:gd name="T3" fmla="*/ 20 h 20"/>
                <a:gd name="T4" fmla="*/ 10 w 20"/>
                <a:gd name="T5" fmla="*/ 20 h 20"/>
                <a:gd name="T6" fmla="*/ 0 w 20"/>
                <a:gd name="T7" fmla="*/ 10 h 20"/>
                <a:gd name="T8" fmla="*/ 0 w 20"/>
                <a:gd name="T9" fmla="*/ 10 h 20"/>
                <a:gd name="T10" fmla="*/ 10 w 20"/>
                <a:gd name="T11" fmla="*/ 0 h 20"/>
                <a:gd name="T12" fmla="*/ 10 w 20"/>
                <a:gd name="T13" fmla="*/ 0 h 20"/>
                <a:gd name="T14" fmla="*/ 20 w 20"/>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10"/>
                  </a:moveTo>
                  <a:cubicBezTo>
                    <a:pt x="20" y="16"/>
                    <a:pt x="16" y="20"/>
                    <a:pt x="10" y="20"/>
                  </a:cubicBezTo>
                  <a:cubicBezTo>
                    <a:pt x="10" y="20"/>
                    <a:pt x="10" y="20"/>
                    <a:pt x="10" y="20"/>
                  </a:cubicBezTo>
                  <a:cubicBezTo>
                    <a:pt x="4" y="20"/>
                    <a:pt x="0" y="16"/>
                    <a:pt x="0" y="10"/>
                  </a:cubicBezTo>
                  <a:cubicBezTo>
                    <a:pt x="0" y="10"/>
                    <a:pt x="0" y="10"/>
                    <a:pt x="0" y="10"/>
                  </a:cubicBezTo>
                  <a:cubicBezTo>
                    <a:pt x="0" y="4"/>
                    <a:pt x="4" y="0"/>
                    <a:pt x="10" y="0"/>
                  </a:cubicBezTo>
                  <a:cubicBezTo>
                    <a:pt x="10" y="0"/>
                    <a:pt x="10" y="0"/>
                    <a:pt x="10" y="0"/>
                  </a:cubicBezTo>
                  <a:cubicBezTo>
                    <a:pt x="16" y="0"/>
                    <a:pt x="20" y="4"/>
                    <a:pt x="20" y="10"/>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53" name="Group 252">
            <a:extLst>
              <a:ext uri="{FF2B5EF4-FFF2-40B4-BE49-F238E27FC236}">
                <a16:creationId xmlns:a16="http://schemas.microsoft.com/office/drawing/2014/main" id="{15242D09-D2DB-2583-27E6-98A6711FC05C}"/>
              </a:ext>
            </a:extLst>
          </p:cNvPr>
          <p:cNvGrpSpPr/>
          <p:nvPr/>
        </p:nvGrpSpPr>
        <p:grpSpPr>
          <a:xfrm>
            <a:off x="5966591" y="4884133"/>
            <a:ext cx="258818" cy="260012"/>
            <a:chOff x="9169401" y="2171701"/>
            <a:chExt cx="344487" cy="346075"/>
          </a:xfrm>
        </p:grpSpPr>
        <p:sp>
          <p:nvSpPr>
            <p:cNvPr id="254" name="Freeform 91">
              <a:extLst>
                <a:ext uri="{FF2B5EF4-FFF2-40B4-BE49-F238E27FC236}">
                  <a16:creationId xmlns:a16="http://schemas.microsoft.com/office/drawing/2014/main" id="{5B261301-2F2B-7EC6-3BCD-D796CC1F34F2}"/>
                </a:ext>
              </a:extLst>
            </p:cNvPr>
            <p:cNvSpPr>
              <a:spLocks/>
            </p:cNvSpPr>
            <p:nvPr/>
          </p:nvSpPr>
          <p:spPr bwMode="auto">
            <a:xfrm>
              <a:off x="9348788" y="2352676"/>
              <a:ext cx="165100" cy="165100"/>
            </a:xfrm>
            <a:custGeom>
              <a:avLst/>
              <a:gdLst>
                <a:gd name="T0" fmla="*/ 33 w 104"/>
                <a:gd name="T1" fmla="*/ 95 h 104"/>
                <a:gd name="T2" fmla="*/ 0 w 104"/>
                <a:gd name="T3" fmla="*/ 104 h 104"/>
                <a:gd name="T4" fmla="*/ 10 w 104"/>
                <a:gd name="T5" fmla="*/ 71 h 104"/>
                <a:gd name="T6" fmla="*/ 81 w 104"/>
                <a:gd name="T7" fmla="*/ 0 h 104"/>
                <a:gd name="T8" fmla="*/ 104 w 104"/>
                <a:gd name="T9" fmla="*/ 23 h 104"/>
                <a:gd name="T10" fmla="*/ 33 w 104"/>
                <a:gd name="T11" fmla="*/ 95 h 104"/>
              </a:gdLst>
              <a:ahLst/>
              <a:cxnLst>
                <a:cxn ang="0">
                  <a:pos x="T0" y="T1"/>
                </a:cxn>
                <a:cxn ang="0">
                  <a:pos x="T2" y="T3"/>
                </a:cxn>
                <a:cxn ang="0">
                  <a:pos x="T4" y="T5"/>
                </a:cxn>
                <a:cxn ang="0">
                  <a:pos x="T6" y="T7"/>
                </a:cxn>
                <a:cxn ang="0">
                  <a:pos x="T8" y="T9"/>
                </a:cxn>
                <a:cxn ang="0">
                  <a:pos x="T10" y="T11"/>
                </a:cxn>
              </a:cxnLst>
              <a:rect l="0" t="0" r="r" b="b"/>
              <a:pathLst>
                <a:path w="104" h="104">
                  <a:moveTo>
                    <a:pt x="33" y="95"/>
                  </a:moveTo>
                  <a:lnTo>
                    <a:pt x="0" y="104"/>
                  </a:lnTo>
                  <a:lnTo>
                    <a:pt x="10" y="71"/>
                  </a:lnTo>
                  <a:lnTo>
                    <a:pt x="81" y="0"/>
                  </a:lnTo>
                  <a:lnTo>
                    <a:pt x="104" y="23"/>
                  </a:lnTo>
                  <a:lnTo>
                    <a:pt x="33" y="95"/>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5" name="Line 92">
              <a:extLst>
                <a:ext uri="{FF2B5EF4-FFF2-40B4-BE49-F238E27FC236}">
                  <a16:creationId xmlns:a16="http://schemas.microsoft.com/office/drawing/2014/main" id="{488B71A0-CFB8-64A0-7F39-3C6A39BB4C7C}"/>
                </a:ext>
              </a:extLst>
            </p:cNvPr>
            <p:cNvSpPr>
              <a:spLocks noChangeShapeType="1"/>
            </p:cNvSpPr>
            <p:nvPr/>
          </p:nvSpPr>
          <p:spPr bwMode="auto">
            <a:xfrm>
              <a:off x="9447213" y="2382839"/>
              <a:ext cx="36513" cy="36513"/>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6" name="Line 93">
              <a:extLst>
                <a:ext uri="{FF2B5EF4-FFF2-40B4-BE49-F238E27FC236}">
                  <a16:creationId xmlns:a16="http://schemas.microsoft.com/office/drawing/2014/main" id="{6F6DBE5F-E096-4547-09BE-0783F8573CD0}"/>
                </a:ext>
              </a:extLst>
            </p:cNvPr>
            <p:cNvSpPr>
              <a:spLocks noChangeShapeType="1"/>
            </p:cNvSpPr>
            <p:nvPr/>
          </p:nvSpPr>
          <p:spPr bwMode="auto">
            <a:xfrm>
              <a:off x="9364663" y="2465389"/>
              <a:ext cx="36513" cy="38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7" name="Freeform 94">
              <a:extLst>
                <a:ext uri="{FF2B5EF4-FFF2-40B4-BE49-F238E27FC236}">
                  <a16:creationId xmlns:a16="http://schemas.microsoft.com/office/drawing/2014/main" id="{409F30C0-8E20-9CE3-D8DE-94D61FCF1E79}"/>
                </a:ext>
              </a:extLst>
            </p:cNvPr>
            <p:cNvSpPr>
              <a:spLocks/>
            </p:cNvSpPr>
            <p:nvPr/>
          </p:nvSpPr>
          <p:spPr bwMode="auto">
            <a:xfrm>
              <a:off x="9169401" y="2216151"/>
              <a:ext cx="142875" cy="271463"/>
            </a:xfrm>
            <a:custGeom>
              <a:avLst/>
              <a:gdLst>
                <a:gd name="T0" fmla="*/ 38 w 38"/>
                <a:gd name="T1" fmla="*/ 72 h 72"/>
                <a:gd name="T2" fmla="*/ 8 w 38"/>
                <a:gd name="T3" fmla="*/ 72 h 72"/>
                <a:gd name="T4" fmla="*/ 0 w 38"/>
                <a:gd name="T5" fmla="*/ 64 h 72"/>
                <a:gd name="T6" fmla="*/ 0 w 38"/>
                <a:gd name="T7" fmla="*/ 0 h 72"/>
                <a:gd name="T8" fmla="*/ 16 w 38"/>
                <a:gd name="T9" fmla="*/ 0 h 72"/>
              </a:gdLst>
              <a:ahLst/>
              <a:cxnLst>
                <a:cxn ang="0">
                  <a:pos x="T0" y="T1"/>
                </a:cxn>
                <a:cxn ang="0">
                  <a:pos x="T2" y="T3"/>
                </a:cxn>
                <a:cxn ang="0">
                  <a:pos x="T4" y="T5"/>
                </a:cxn>
                <a:cxn ang="0">
                  <a:pos x="T6" y="T7"/>
                </a:cxn>
                <a:cxn ang="0">
                  <a:pos x="T8" y="T9"/>
                </a:cxn>
              </a:cxnLst>
              <a:rect l="0" t="0" r="r" b="b"/>
              <a:pathLst>
                <a:path w="38" h="72">
                  <a:moveTo>
                    <a:pt x="38" y="72"/>
                  </a:moveTo>
                  <a:cubicBezTo>
                    <a:pt x="8" y="72"/>
                    <a:pt x="8" y="72"/>
                    <a:pt x="8" y="72"/>
                  </a:cubicBezTo>
                  <a:cubicBezTo>
                    <a:pt x="4" y="72"/>
                    <a:pt x="0" y="68"/>
                    <a:pt x="0" y="64"/>
                  </a:cubicBezTo>
                  <a:cubicBezTo>
                    <a:pt x="0" y="0"/>
                    <a:pt x="0" y="0"/>
                    <a:pt x="0" y="0"/>
                  </a:cubicBezTo>
                  <a:cubicBezTo>
                    <a:pt x="16" y="0"/>
                    <a:pt x="16" y="0"/>
                    <a:pt x="16" y="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8" name="Freeform 95">
              <a:extLst>
                <a:ext uri="{FF2B5EF4-FFF2-40B4-BE49-F238E27FC236}">
                  <a16:creationId xmlns:a16="http://schemas.microsoft.com/office/drawing/2014/main" id="{74B4BD4F-1A92-0040-2BE0-7CC9B4E68C51}"/>
                </a:ext>
              </a:extLst>
            </p:cNvPr>
            <p:cNvSpPr>
              <a:spLocks/>
            </p:cNvSpPr>
            <p:nvPr/>
          </p:nvSpPr>
          <p:spPr bwMode="auto">
            <a:xfrm>
              <a:off x="9199563" y="2246314"/>
              <a:ext cx="104775" cy="211138"/>
            </a:xfrm>
            <a:custGeom>
              <a:avLst/>
              <a:gdLst>
                <a:gd name="T0" fmla="*/ 66 w 66"/>
                <a:gd name="T1" fmla="*/ 133 h 133"/>
                <a:gd name="T2" fmla="*/ 0 w 66"/>
                <a:gd name="T3" fmla="*/ 133 h 133"/>
                <a:gd name="T4" fmla="*/ 0 w 66"/>
                <a:gd name="T5" fmla="*/ 0 h 133"/>
                <a:gd name="T6" fmla="*/ 19 w 66"/>
                <a:gd name="T7" fmla="*/ 0 h 133"/>
              </a:gdLst>
              <a:ahLst/>
              <a:cxnLst>
                <a:cxn ang="0">
                  <a:pos x="T0" y="T1"/>
                </a:cxn>
                <a:cxn ang="0">
                  <a:pos x="T2" y="T3"/>
                </a:cxn>
                <a:cxn ang="0">
                  <a:pos x="T4" y="T5"/>
                </a:cxn>
                <a:cxn ang="0">
                  <a:pos x="T6" y="T7"/>
                </a:cxn>
              </a:cxnLst>
              <a:rect l="0" t="0" r="r" b="b"/>
              <a:pathLst>
                <a:path w="66" h="133">
                  <a:moveTo>
                    <a:pt x="66" y="133"/>
                  </a:moveTo>
                  <a:lnTo>
                    <a:pt x="0" y="133"/>
                  </a:lnTo>
                  <a:lnTo>
                    <a:pt x="0" y="0"/>
                  </a:lnTo>
                  <a:lnTo>
                    <a:pt x="19"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9" name="Freeform 96">
              <a:extLst>
                <a:ext uri="{FF2B5EF4-FFF2-40B4-BE49-F238E27FC236}">
                  <a16:creationId xmlns:a16="http://schemas.microsoft.com/office/drawing/2014/main" id="{0C3F21B7-2CE5-4A83-3D5E-24F56B4B685D}"/>
                </a:ext>
              </a:extLst>
            </p:cNvPr>
            <p:cNvSpPr>
              <a:spLocks/>
            </p:cNvSpPr>
            <p:nvPr/>
          </p:nvSpPr>
          <p:spPr bwMode="auto">
            <a:xfrm>
              <a:off x="9348788" y="2216151"/>
              <a:ext cx="60325" cy="98425"/>
            </a:xfrm>
            <a:custGeom>
              <a:avLst/>
              <a:gdLst>
                <a:gd name="T0" fmla="*/ 38 w 38"/>
                <a:gd name="T1" fmla="*/ 62 h 62"/>
                <a:gd name="T2" fmla="*/ 38 w 38"/>
                <a:gd name="T3" fmla="*/ 0 h 62"/>
                <a:gd name="T4" fmla="*/ 0 w 38"/>
                <a:gd name="T5" fmla="*/ 0 h 62"/>
              </a:gdLst>
              <a:ahLst/>
              <a:cxnLst>
                <a:cxn ang="0">
                  <a:pos x="T0" y="T1"/>
                </a:cxn>
                <a:cxn ang="0">
                  <a:pos x="T2" y="T3"/>
                </a:cxn>
                <a:cxn ang="0">
                  <a:pos x="T4" y="T5"/>
                </a:cxn>
              </a:cxnLst>
              <a:rect l="0" t="0" r="r" b="b"/>
              <a:pathLst>
                <a:path w="38" h="62">
                  <a:moveTo>
                    <a:pt x="38" y="62"/>
                  </a:moveTo>
                  <a:lnTo>
                    <a:pt x="38" y="0"/>
                  </a:lnTo>
                  <a:lnTo>
                    <a:pt x="0"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0" name="Freeform 97">
              <a:extLst>
                <a:ext uri="{FF2B5EF4-FFF2-40B4-BE49-F238E27FC236}">
                  <a16:creationId xmlns:a16="http://schemas.microsoft.com/office/drawing/2014/main" id="{508E06DB-65A1-BA10-DE69-04D505A020E3}"/>
                </a:ext>
              </a:extLst>
            </p:cNvPr>
            <p:cNvSpPr>
              <a:spLocks/>
            </p:cNvSpPr>
            <p:nvPr/>
          </p:nvSpPr>
          <p:spPr bwMode="auto">
            <a:xfrm>
              <a:off x="9229726" y="2171701"/>
              <a:ext cx="119063" cy="90488"/>
            </a:xfrm>
            <a:custGeom>
              <a:avLst/>
              <a:gdLst>
                <a:gd name="T0" fmla="*/ 24 w 32"/>
                <a:gd name="T1" fmla="*/ 8 h 24"/>
                <a:gd name="T2" fmla="*/ 16 w 32"/>
                <a:gd name="T3" fmla="*/ 0 h 24"/>
                <a:gd name="T4" fmla="*/ 8 w 32"/>
                <a:gd name="T5" fmla="*/ 8 h 24"/>
                <a:gd name="T6" fmla="*/ 0 w 32"/>
                <a:gd name="T7" fmla="*/ 8 h 24"/>
                <a:gd name="T8" fmla="*/ 0 w 32"/>
                <a:gd name="T9" fmla="*/ 24 h 24"/>
                <a:gd name="T10" fmla="*/ 32 w 32"/>
                <a:gd name="T11" fmla="*/ 24 h 24"/>
                <a:gd name="T12" fmla="*/ 32 w 32"/>
                <a:gd name="T13" fmla="*/ 8 h 24"/>
                <a:gd name="T14" fmla="*/ 24 w 32"/>
                <a:gd name="T15" fmla="*/ 8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4">
                  <a:moveTo>
                    <a:pt x="24" y="8"/>
                  </a:moveTo>
                  <a:cubicBezTo>
                    <a:pt x="24" y="5"/>
                    <a:pt x="22" y="0"/>
                    <a:pt x="16" y="0"/>
                  </a:cubicBezTo>
                  <a:cubicBezTo>
                    <a:pt x="10" y="0"/>
                    <a:pt x="8" y="5"/>
                    <a:pt x="8" y="8"/>
                  </a:cubicBezTo>
                  <a:cubicBezTo>
                    <a:pt x="0" y="8"/>
                    <a:pt x="0" y="8"/>
                    <a:pt x="0" y="8"/>
                  </a:cubicBezTo>
                  <a:cubicBezTo>
                    <a:pt x="0" y="24"/>
                    <a:pt x="0" y="24"/>
                    <a:pt x="0" y="24"/>
                  </a:cubicBezTo>
                  <a:cubicBezTo>
                    <a:pt x="32" y="24"/>
                    <a:pt x="32" y="24"/>
                    <a:pt x="32" y="24"/>
                  </a:cubicBezTo>
                  <a:cubicBezTo>
                    <a:pt x="32" y="8"/>
                    <a:pt x="32" y="8"/>
                    <a:pt x="32" y="8"/>
                  </a:cubicBezTo>
                  <a:lnTo>
                    <a:pt x="24" y="8"/>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1" name="Freeform 98">
              <a:extLst>
                <a:ext uri="{FF2B5EF4-FFF2-40B4-BE49-F238E27FC236}">
                  <a16:creationId xmlns:a16="http://schemas.microsoft.com/office/drawing/2014/main" id="{E00C027E-6E1B-44F6-4D3A-11A9DF1E1797}"/>
                </a:ext>
              </a:extLst>
            </p:cNvPr>
            <p:cNvSpPr>
              <a:spLocks/>
            </p:cNvSpPr>
            <p:nvPr/>
          </p:nvSpPr>
          <p:spPr bwMode="auto">
            <a:xfrm>
              <a:off x="9348788" y="2246314"/>
              <a:ext cx="30163" cy="68263"/>
            </a:xfrm>
            <a:custGeom>
              <a:avLst/>
              <a:gdLst>
                <a:gd name="T0" fmla="*/ 0 w 19"/>
                <a:gd name="T1" fmla="*/ 0 h 43"/>
                <a:gd name="T2" fmla="*/ 19 w 19"/>
                <a:gd name="T3" fmla="*/ 0 h 43"/>
                <a:gd name="T4" fmla="*/ 19 w 19"/>
                <a:gd name="T5" fmla="*/ 43 h 43"/>
              </a:gdLst>
              <a:ahLst/>
              <a:cxnLst>
                <a:cxn ang="0">
                  <a:pos x="T0" y="T1"/>
                </a:cxn>
                <a:cxn ang="0">
                  <a:pos x="T2" y="T3"/>
                </a:cxn>
                <a:cxn ang="0">
                  <a:pos x="T4" y="T5"/>
                </a:cxn>
              </a:cxnLst>
              <a:rect l="0" t="0" r="r" b="b"/>
              <a:pathLst>
                <a:path w="19" h="43">
                  <a:moveTo>
                    <a:pt x="0" y="0"/>
                  </a:moveTo>
                  <a:lnTo>
                    <a:pt x="19" y="0"/>
                  </a:lnTo>
                  <a:lnTo>
                    <a:pt x="19" y="43"/>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2" name="Line 99">
              <a:extLst>
                <a:ext uri="{FF2B5EF4-FFF2-40B4-BE49-F238E27FC236}">
                  <a16:creationId xmlns:a16="http://schemas.microsoft.com/office/drawing/2014/main" id="{F1ED94BE-EE8F-C697-D0BB-BFB66BC0E590}"/>
                </a:ext>
              </a:extLst>
            </p:cNvPr>
            <p:cNvSpPr>
              <a:spLocks noChangeShapeType="1"/>
            </p:cNvSpPr>
            <p:nvPr/>
          </p:nvSpPr>
          <p:spPr bwMode="auto">
            <a:xfrm>
              <a:off x="9244013" y="2306639"/>
              <a:ext cx="74613"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3" name="Line 100">
              <a:extLst>
                <a:ext uri="{FF2B5EF4-FFF2-40B4-BE49-F238E27FC236}">
                  <a16:creationId xmlns:a16="http://schemas.microsoft.com/office/drawing/2014/main" id="{4663F43E-9421-73D7-C066-4D2A33FBC5F2}"/>
                </a:ext>
              </a:extLst>
            </p:cNvPr>
            <p:cNvSpPr>
              <a:spLocks noChangeShapeType="1"/>
            </p:cNvSpPr>
            <p:nvPr/>
          </p:nvSpPr>
          <p:spPr bwMode="auto">
            <a:xfrm>
              <a:off x="9244013" y="2336801"/>
              <a:ext cx="74613"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4" name="Line 101">
              <a:extLst>
                <a:ext uri="{FF2B5EF4-FFF2-40B4-BE49-F238E27FC236}">
                  <a16:creationId xmlns:a16="http://schemas.microsoft.com/office/drawing/2014/main" id="{220699E2-3105-6B76-C063-AFE1B7018A1B}"/>
                </a:ext>
              </a:extLst>
            </p:cNvPr>
            <p:cNvSpPr>
              <a:spLocks noChangeShapeType="1"/>
            </p:cNvSpPr>
            <p:nvPr/>
          </p:nvSpPr>
          <p:spPr bwMode="auto">
            <a:xfrm>
              <a:off x="9244013" y="2366964"/>
              <a:ext cx="74613"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5" name="Line 102">
              <a:extLst>
                <a:ext uri="{FF2B5EF4-FFF2-40B4-BE49-F238E27FC236}">
                  <a16:creationId xmlns:a16="http://schemas.microsoft.com/office/drawing/2014/main" id="{571726CF-1F91-54A8-6B89-3A2B1BB3472A}"/>
                </a:ext>
              </a:extLst>
            </p:cNvPr>
            <p:cNvSpPr>
              <a:spLocks noChangeShapeType="1"/>
            </p:cNvSpPr>
            <p:nvPr/>
          </p:nvSpPr>
          <p:spPr bwMode="auto">
            <a:xfrm>
              <a:off x="9244013" y="2397126"/>
              <a:ext cx="4445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66" name="Group 265">
            <a:extLst>
              <a:ext uri="{FF2B5EF4-FFF2-40B4-BE49-F238E27FC236}">
                <a16:creationId xmlns:a16="http://schemas.microsoft.com/office/drawing/2014/main" id="{1758F35B-772D-84FB-B15D-E1C76B16FA8E}"/>
              </a:ext>
            </a:extLst>
          </p:cNvPr>
          <p:cNvGrpSpPr/>
          <p:nvPr/>
        </p:nvGrpSpPr>
        <p:grpSpPr>
          <a:xfrm>
            <a:off x="6022052" y="5682277"/>
            <a:ext cx="147896" cy="254048"/>
            <a:chOff x="5229225" y="2903538"/>
            <a:chExt cx="196850" cy="338138"/>
          </a:xfrm>
        </p:grpSpPr>
        <p:sp>
          <p:nvSpPr>
            <p:cNvPr id="267" name="Freeform 233">
              <a:extLst>
                <a:ext uri="{FF2B5EF4-FFF2-40B4-BE49-F238E27FC236}">
                  <a16:creationId xmlns:a16="http://schemas.microsoft.com/office/drawing/2014/main" id="{0E4A96BD-820F-F9DB-367C-20B706C3EBD5}"/>
                </a:ext>
              </a:extLst>
            </p:cNvPr>
            <p:cNvSpPr>
              <a:spLocks/>
            </p:cNvSpPr>
            <p:nvPr/>
          </p:nvSpPr>
          <p:spPr bwMode="auto">
            <a:xfrm>
              <a:off x="5229225" y="2903538"/>
              <a:ext cx="196850" cy="195263"/>
            </a:xfrm>
            <a:custGeom>
              <a:avLst/>
              <a:gdLst>
                <a:gd name="T0" fmla="*/ 62 w 124"/>
                <a:gd name="T1" fmla="*/ 0 h 123"/>
                <a:gd name="T2" fmla="*/ 81 w 124"/>
                <a:gd name="T3" fmla="*/ 42 h 123"/>
                <a:gd name="T4" fmla="*/ 124 w 124"/>
                <a:gd name="T5" fmla="*/ 42 h 123"/>
                <a:gd name="T6" fmla="*/ 86 w 124"/>
                <a:gd name="T7" fmla="*/ 73 h 123"/>
                <a:gd name="T8" fmla="*/ 105 w 124"/>
                <a:gd name="T9" fmla="*/ 123 h 123"/>
                <a:gd name="T10" fmla="*/ 62 w 124"/>
                <a:gd name="T11" fmla="*/ 92 h 123"/>
                <a:gd name="T12" fmla="*/ 19 w 124"/>
                <a:gd name="T13" fmla="*/ 123 h 123"/>
                <a:gd name="T14" fmla="*/ 38 w 124"/>
                <a:gd name="T15" fmla="*/ 73 h 123"/>
                <a:gd name="T16" fmla="*/ 0 w 124"/>
                <a:gd name="T17" fmla="*/ 42 h 123"/>
                <a:gd name="T18" fmla="*/ 43 w 124"/>
                <a:gd name="T19" fmla="*/ 42 h 123"/>
                <a:gd name="T20" fmla="*/ 62 w 124"/>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23">
                  <a:moveTo>
                    <a:pt x="62" y="0"/>
                  </a:moveTo>
                  <a:lnTo>
                    <a:pt x="81" y="42"/>
                  </a:lnTo>
                  <a:lnTo>
                    <a:pt x="124" y="42"/>
                  </a:lnTo>
                  <a:lnTo>
                    <a:pt x="86" y="73"/>
                  </a:lnTo>
                  <a:lnTo>
                    <a:pt x="105" y="123"/>
                  </a:lnTo>
                  <a:lnTo>
                    <a:pt x="62" y="92"/>
                  </a:lnTo>
                  <a:lnTo>
                    <a:pt x="19" y="123"/>
                  </a:lnTo>
                  <a:lnTo>
                    <a:pt x="38" y="73"/>
                  </a:lnTo>
                  <a:lnTo>
                    <a:pt x="0" y="42"/>
                  </a:lnTo>
                  <a:lnTo>
                    <a:pt x="43" y="42"/>
                  </a:lnTo>
                  <a:lnTo>
                    <a:pt x="62" y="0"/>
                  </a:ln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8" name="Rectangle 234">
              <a:extLst>
                <a:ext uri="{FF2B5EF4-FFF2-40B4-BE49-F238E27FC236}">
                  <a16:creationId xmlns:a16="http://schemas.microsoft.com/office/drawing/2014/main" id="{0B449DA7-B38E-BF60-0FEE-B50DE2AA6438}"/>
                </a:ext>
              </a:extLst>
            </p:cNvPr>
            <p:cNvSpPr>
              <a:spLocks noChangeArrowheads="1"/>
            </p:cNvSpPr>
            <p:nvPr/>
          </p:nvSpPr>
          <p:spPr bwMode="auto">
            <a:xfrm>
              <a:off x="5237163" y="3211513"/>
              <a:ext cx="180975" cy="30163"/>
            </a:xfrm>
            <a:prstGeom prst="rect">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9" name="Rectangle 235">
              <a:extLst>
                <a:ext uri="{FF2B5EF4-FFF2-40B4-BE49-F238E27FC236}">
                  <a16:creationId xmlns:a16="http://schemas.microsoft.com/office/drawing/2014/main" id="{15A7CD89-E43A-71A0-0983-36B0C75E0F47}"/>
                </a:ext>
              </a:extLst>
            </p:cNvPr>
            <p:cNvSpPr>
              <a:spLocks noChangeArrowheads="1"/>
            </p:cNvSpPr>
            <p:nvPr/>
          </p:nvSpPr>
          <p:spPr bwMode="auto">
            <a:xfrm>
              <a:off x="5267325" y="3136900"/>
              <a:ext cx="120650" cy="74613"/>
            </a:xfrm>
            <a:prstGeom prst="rect">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0" name="Line 236">
              <a:extLst>
                <a:ext uri="{FF2B5EF4-FFF2-40B4-BE49-F238E27FC236}">
                  <a16:creationId xmlns:a16="http://schemas.microsoft.com/office/drawing/2014/main" id="{78A9CBAD-0CFD-F0B1-1216-6EFD9B2F9DA2}"/>
                </a:ext>
              </a:extLst>
            </p:cNvPr>
            <p:cNvSpPr>
              <a:spLocks noChangeShapeType="1"/>
            </p:cNvSpPr>
            <p:nvPr/>
          </p:nvSpPr>
          <p:spPr bwMode="auto">
            <a:xfrm flipV="1">
              <a:off x="5327650" y="3082925"/>
              <a:ext cx="0" cy="53975"/>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139" name="TextBox 138">
            <a:extLst>
              <a:ext uri="{FF2B5EF4-FFF2-40B4-BE49-F238E27FC236}">
                <a16:creationId xmlns:a16="http://schemas.microsoft.com/office/drawing/2014/main" id="{B601CE64-C66D-4362-9901-38A2DE06B73A}"/>
              </a:ext>
            </a:extLst>
          </p:cNvPr>
          <p:cNvSpPr txBox="1"/>
          <p:nvPr/>
        </p:nvSpPr>
        <p:spPr>
          <a:xfrm>
            <a:off x="5021784" y="2068660"/>
            <a:ext cx="2173357" cy="246221"/>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1600" b="1" kern="0" dirty="0">
                <a:solidFill>
                  <a:schemeClr val="bg1"/>
                </a:solidFill>
                <a:highlight>
                  <a:srgbClr val="008000"/>
                </a:highlight>
                <a:latin typeface="Segoe UI" panose="020B0502040204020203" pitchFamily="34" charset="0"/>
                <a:cs typeface="Segoe UI" panose="020B0502040204020203" pitchFamily="34" charset="0"/>
              </a:rPr>
              <a:t>SALARIO</a:t>
            </a:r>
            <a:endParaRPr kumimoji="0" lang="en-US" sz="1600" b="1" i="0" u="none" strike="noStrike" kern="0" cap="none" spc="0" normalizeH="0" baseline="0" noProof="0" dirty="0">
              <a:ln>
                <a:noFill/>
              </a:ln>
              <a:solidFill>
                <a:schemeClr val="bg1"/>
              </a:solidFill>
              <a:effectLst/>
              <a:highlight>
                <a:srgbClr val="008000"/>
              </a:highlight>
              <a:uLnTx/>
              <a:uFillTx/>
              <a:latin typeface="Segoe UI" panose="020B0502040204020203" pitchFamily="34" charset="0"/>
              <a:cs typeface="Segoe UI" panose="020B0502040204020203" pitchFamily="34" charset="0"/>
            </a:endParaRPr>
          </a:p>
        </p:txBody>
      </p:sp>
      <p:sp>
        <p:nvSpPr>
          <p:cNvPr id="141" name="TextBox 140">
            <a:extLst>
              <a:ext uri="{FF2B5EF4-FFF2-40B4-BE49-F238E27FC236}">
                <a16:creationId xmlns:a16="http://schemas.microsoft.com/office/drawing/2014/main" id="{A3C33EBE-8D8A-4732-A50B-704A8B7D47F1}"/>
              </a:ext>
            </a:extLst>
          </p:cNvPr>
          <p:cNvSpPr txBox="1"/>
          <p:nvPr/>
        </p:nvSpPr>
        <p:spPr>
          <a:xfrm>
            <a:off x="5102027" y="3773176"/>
            <a:ext cx="2173357" cy="246221"/>
          </a:xfrm>
          <a:prstGeom prst="rect">
            <a:avLst/>
          </a:prstGeom>
          <a:noFill/>
          <a:ln w="6350">
            <a:noFill/>
            <a:prstDash val="dash"/>
          </a:ln>
        </p:spPr>
        <p:txBody>
          <a:bodyPr wrap="square" lIns="0" tIns="0" rIns="0" bIns="0" rtlCol="0">
            <a:spAutoFit/>
          </a:bodyPr>
          <a:lstStyle/>
          <a:p>
            <a:pPr lvl="0" algn="ctr">
              <a:defRPr/>
            </a:pPr>
            <a:r>
              <a:rPr kumimoji="0" lang="es-ES" sz="1600" b="1" i="0" u="none" strike="noStrike" kern="0" cap="none" spc="0" normalizeH="0" baseline="0" noProof="0" dirty="0">
                <a:ln>
                  <a:noFill/>
                </a:ln>
                <a:solidFill>
                  <a:schemeClr val="bg1"/>
                </a:solidFill>
                <a:effectLst/>
                <a:highlight>
                  <a:srgbClr val="008000"/>
                </a:highlight>
                <a:uLnTx/>
                <a:uFillTx/>
                <a:latin typeface="Segoe UI" panose="020B0502040204020203" pitchFamily="34" charset="0"/>
                <a:cs typeface="Segoe UI" panose="020B0502040204020203" pitchFamily="34" charset="0"/>
              </a:rPr>
              <a:t>HORAS EXTRAS</a:t>
            </a:r>
            <a:endParaRPr kumimoji="0" lang="en-US" sz="16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023DBEE-49CB-4858-8938-6DAC2CD8D76B}"/>
              </a:ext>
            </a:extLst>
          </p:cNvPr>
          <p:cNvSpPr/>
          <p:nvPr/>
        </p:nvSpPr>
        <p:spPr>
          <a:xfrm>
            <a:off x="4921366" y="2914519"/>
            <a:ext cx="2465740" cy="369332"/>
          </a:xfrm>
          <a:prstGeom prst="rect">
            <a:avLst/>
          </a:prstGeom>
        </p:spPr>
        <p:txBody>
          <a:bodyPr wrap="none">
            <a:spAutoFit/>
          </a:bodyPr>
          <a:lstStyle/>
          <a:p>
            <a:r>
              <a:rPr lang="es-ES" b="1" kern="0" dirty="0">
                <a:solidFill>
                  <a:schemeClr val="bg1"/>
                </a:solidFill>
                <a:highlight>
                  <a:srgbClr val="008000"/>
                </a:highlight>
                <a:latin typeface="Segoe UI" panose="020B0502040204020203" pitchFamily="34" charset="0"/>
                <a:cs typeface="Segoe UI" panose="020B0502040204020203" pitchFamily="34" charset="0"/>
              </a:rPr>
              <a:t>DISTANCIA O VIAJES</a:t>
            </a:r>
            <a:endParaRPr lang="en-US" dirty="0"/>
          </a:p>
        </p:txBody>
      </p:sp>
      <p:sp>
        <p:nvSpPr>
          <p:cNvPr id="3" name="Rectangle 2">
            <a:extLst>
              <a:ext uri="{FF2B5EF4-FFF2-40B4-BE49-F238E27FC236}">
                <a16:creationId xmlns:a16="http://schemas.microsoft.com/office/drawing/2014/main" id="{C9E20A5B-2602-4D39-AD2C-8690513750BC}"/>
              </a:ext>
            </a:extLst>
          </p:cNvPr>
          <p:cNvSpPr/>
          <p:nvPr/>
        </p:nvSpPr>
        <p:spPr>
          <a:xfrm>
            <a:off x="4643361" y="5372919"/>
            <a:ext cx="2994731" cy="369332"/>
          </a:xfrm>
          <a:prstGeom prst="rect">
            <a:avLst/>
          </a:prstGeom>
        </p:spPr>
        <p:txBody>
          <a:bodyPr wrap="none">
            <a:spAutoFit/>
          </a:bodyPr>
          <a:lstStyle/>
          <a:p>
            <a:r>
              <a:rPr lang="es-ES" b="1" kern="0" dirty="0">
                <a:solidFill>
                  <a:schemeClr val="bg1"/>
                </a:solidFill>
                <a:highlight>
                  <a:srgbClr val="008000"/>
                </a:highlight>
                <a:latin typeface="Segoe UI" panose="020B0502040204020203" pitchFamily="34" charset="0"/>
                <a:cs typeface="Segoe UI" panose="020B0502040204020203" pitchFamily="34" charset="0"/>
              </a:rPr>
              <a:t>FALTA DE PROMOCIONES</a:t>
            </a:r>
            <a:endParaRPr lang="en-US" dirty="0"/>
          </a:p>
        </p:txBody>
      </p:sp>
      <p:sp>
        <p:nvSpPr>
          <p:cNvPr id="144" name="Rectangle 143">
            <a:extLst>
              <a:ext uri="{FF2B5EF4-FFF2-40B4-BE49-F238E27FC236}">
                <a16:creationId xmlns:a16="http://schemas.microsoft.com/office/drawing/2014/main" id="{C1877C2D-7091-4032-96B8-177F7A13AB89}"/>
              </a:ext>
            </a:extLst>
          </p:cNvPr>
          <p:cNvSpPr/>
          <p:nvPr/>
        </p:nvSpPr>
        <p:spPr>
          <a:xfrm>
            <a:off x="4378230" y="4510975"/>
            <a:ext cx="3898824" cy="369332"/>
          </a:xfrm>
          <a:prstGeom prst="rect">
            <a:avLst/>
          </a:prstGeom>
        </p:spPr>
        <p:txBody>
          <a:bodyPr wrap="none">
            <a:spAutoFit/>
          </a:bodyPr>
          <a:lstStyle/>
          <a:p>
            <a:r>
              <a:rPr lang="es-ES" b="1" kern="0" dirty="0">
                <a:solidFill>
                  <a:schemeClr val="bg1"/>
                </a:solidFill>
                <a:highlight>
                  <a:srgbClr val="008000"/>
                </a:highlight>
                <a:latin typeface="Segoe UI" panose="020B0502040204020203" pitchFamily="34" charset="0"/>
                <a:cs typeface="Segoe UI" panose="020B0502040204020203" pitchFamily="34" charset="0"/>
              </a:rPr>
              <a:t>EQUILIBRIO CON VIDA PERSONAL</a:t>
            </a:r>
            <a:endParaRPr lang="en-US" dirty="0"/>
          </a:p>
        </p:txBody>
      </p:sp>
      <p:sp>
        <p:nvSpPr>
          <p:cNvPr id="142" name="Rectangle 141">
            <a:extLst>
              <a:ext uri="{FF2B5EF4-FFF2-40B4-BE49-F238E27FC236}">
                <a16:creationId xmlns:a16="http://schemas.microsoft.com/office/drawing/2014/main" id="{62CA11DB-C62F-4D9F-BFC2-A3E182B84B79}"/>
              </a:ext>
            </a:extLst>
          </p:cNvPr>
          <p:cNvSpPr/>
          <p:nvPr/>
        </p:nvSpPr>
        <p:spPr>
          <a:xfrm>
            <a:off x="334962" y="293348"/>
            <a:ext cx="11207550" cy="430887"/>
          </a:xfrm>
          <a:prstGeom prst="rect">
            <a:avLst/>
          </a:prstGeom>
        </p:spPr>
        <p:txBody>
          <a:bodyPr wrap="square" lIns="0" tIns="0" rIns="0" bIns="0">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Conclusiones de los Modelos Analizados</a:t>
            </a:r>
            <a:endParaRPr lang="en-US" sz="2800" b="1" dirty="0">
              <a:solidFill>
                <a:srgbClr val="92D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8375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 name="Diamond 1">
            <a:extLst>
              <a:ext uri="{FF2B5EF4-FFF2-40B4-BE49-F238E27FC236}">
                <a16:creationId xmlns:a16="http://schemas.microsoft.com/office/drawing/2014/main" id="{163A2420-FC30-45BD-80B0-D9A31AFA3789}"/>
              </a:ext>
            </a:extLst>
          </p:cNvPr>
          <p:cNvSpPr/>
          <p:nvPr/>
        </p:nvSpPr>
        <p:spPr>
          <a:xfrm flipV="1">
            <a:off x="5577555" y="-518445"/>
            <a:ext cx="1036890" cy="1036890"/>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3">
            <a:extLst>
              <a:ext uri="{FF2B5EF4-FFF2-40B4-BE49-F238E27FC236}">
                <a16:creationId xmlns:a16="http://schemas.microsoft.com/office/drawing/2014/main" id="{67D6AB70-C839-4A03-A687-0B353A5036E0}"/>
              </a:ext>
            </a:extLst>
          </p:cNvPr>
          <p:cNvSpPr txBox="1">
            <a:spLocks/>
          </p:cNvSpPr>
          <p:nvPr/>
        </p:nvSpPr>
        <p:spPr>
          <a:xfrm>
            <a:off x="769016" y="2459505"/>
            <a:ext cx="2971269" cy="193899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s-ES" sz="2800" b="1" i="0" u="none" strike="noStrike" kern="1200" cap="none" spc="0" normalizeH="0" baseline="0" dirty="0">
                <a:ln>
                  <a:noFill/>
                </a:ln>
                <a:solidFill>
                  <a:srgbClr val="92D050"/>
                </a:solidFill>
                <a:effectLst/>
                <a:uLnTx/>
                <a:uFillTx/>
                <a:latin typeface="Calibri" panose="020F0502020204030204" pitchFamily="34" charset="0"/>
                <a:cs typeface="Calibri" panose="020F0502020204030204" pitchFamily="34" charset="0"/>
              </a:rPr>
              <a:t>Puntos en común de ambos </a:t>
            </a:r>
            <a:r>
              <a:rPr kumimoji="0" lang="es-ES" sz="2800" b="1" i="0" u="none" strike="noStrike" kern="1200" cap="none" spc="0" normalizeH="0" baseline="0" dirty="0" err="1">
                <a:ln>
                  <a:noFill/>
                </a:ln>
                <a:solidFill>
                  <a:srgbClr val="92D050"/>
                </a:solidFill>
                <a:effectLst/>
                <a:uLnTx/>
                <a:uFillTx/>
                <a:latin typeface="Calibri" panose="020F0502020204030204" pitchFamily="34" charset="0"/>
                <a:cs typeface="Calibri" panose="020F0502020204030204" pitchFamily="34" charset="0"/>
              </a:rPr>
              <a:t>datasets</a:t>
            </a:r>
            <a:r>
              <a:rPr kumimoji="0" lang="es-ES" sz="2800" b="1" i="0" u="none" strike="noStrike" kern="1200" cap="none" spc="0" normalizeH="0" baseline="0" dirty="0">
                <a:ln>
                  <a:noFill/>
                </a:ln>
                <a:solidFill>
                  <a:srgbClr val="92D050"/>
                </a:solidFill>
                <a:effectLst/>
                <a:uLnTx/>
                <a:uFillTx/>
                <a:latin typeface="Calibri" panose="020F0502020204030204" pitchFamily="34" charset="0"/>
                <a:cs typeface="Calibri" panose="020F0502020204030204" pitchFamily="34" charset="0"/>
              </a:rPr>
              <a:t> e importancia de los datos en la empresa.</a:t>
            </a:r>
            <a:endParaRPr kumimoji="0" lang="es-ES" sz="2800" i="0" u="none" strike="noStrike" kern="1200" cap="none" spc="0" normalizeH="0" baseline="0" dirty="0">
              <a:ln>
                <a:noFill/>
              </a:ln>
              <a:solidFill>
                <a:srgbClr val="92D050"/>
              </a:solidFill>
              <a:effectLst/>
              <a:uLnTx/>
              <a:uFillTx/>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DBF10E6B-315A-465F-8627-EEDE27CFD14C}"/>
              </a:ext>
            </a:extLst>
          </p:cNvPr>
          <p:cNvGrpSpPr/>
          <p:nvPr/>
        </p:nvGrpSpPr>
        <p:grpSpPr>
          <a:xfrm>
            <a:off x="0" y="6721475"/>
            <a:ext cx="12192000" cy="136525"/>
            <a:chOff x="0" y="6721475"/>
            <a:chExt cx="14147800" cy="136525"/>
          </a:xfrm>
        </p:grpSpPr>
        <p:sp>
          <p:nvSpPr>
            <p:cNvPr id="6" name="Rectangle 5">
              <a:extLst>
                <a:ext uri="{FF2B5EF4-FFF2-40B4-BE49-F238E27FC236}">
                  <a16:creationId xmlns:a16="http://schemas.microsoft.com/office/drawing/2014/main" id="{D14A5309-24E0-4C88-BFD6-CB37DEA2EA83}"/>
                </a:ext>
              </a:extLst>
            </p:cNvPr>
            <p:cNvSpPr/>
            <p:nvPr/>
          </p:nvSpPr>
          <p:spPr>
            <a:xfrm>
              <a:off x="0" y="6721475"/>
              <a:ext cx="4559300" cy="1365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BE93704-9432-4FF0-A3FC-6F016227AD8C}"/>
                </a:ext>
              </a:extLst>
            </p:cNvPr>
            <p:cNvSpPr/>
            <p:nvPr/>
          </p:nvSpPr>
          <p:spPr>
            <a:xfrm>
              <a:off x="4794250" y="6721475"/>
              <a:ext cx="4559300" cy="13652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23DE317-1D8A-4F1F-B32D-BABC12B356A7}"/>
                </a:ext>
              </a:extLst>
            </p:cNvPr>
            <p:cNvSpPr/>
            <p:nvPr/>
          </p:nvSpPr>
          <p:spPr>
            <a:xfrm>
              <a:off x="9588500" y="6721475"/>
              <a:ext cx="4559300" cy="1365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Freeform 6">
            <a:extLst>
              <a:ext uri="{FF2B5EF4-FFF2-40B4-BE49-F238E27FC236}">
                <a16:creationId xmlns:a16="http://schemas.microsoft.com/office/drawing/2014/main" id="{32254902-D3BC-47A7-9567-E991FF3A2ADD}"/>
              </a:ext>
            </a:extLst>
          </p:cNvPr>
          <p:cNvSpPr>
            <a:spLocks/>
          </p:cNvSpPr>
          <p:nvPr/>
        </p:nvSpPr>
        <p:spPr bwMode="auto">
          <a:xfrm flipH="1">
            <a:off x="2254651" y="1394338"/>
            <a:ext cx="2304375" cy="4318000"/>
          </a:xfrm>
          <a:custGeom>
            <a:avLst/>
            <a:gdLst>
              <a:gd name="T0" fmla="*/ 463 w 493"/>
              <a:gd name="T1" fmla="*/ 928 h 928"/>
              <a:gd name="T2" fmla="*/ 0 w 493"/>
              <a:gd name="T3" fmla="*/ 464 h 928"/>
              <a:gd name="T4" fmla="*/ 463 w 493"/>
              <a:gd name="T5" fmla="*/ 0 h 928"/>
              <a:gd name="T6" fmla="*/ 493 w 493"/>
              <a:gd name="T7" fmla="*/ 30 h 928"/>
              <a:gd name="T8" fmla="*/ 463 w 493"/>
              <a:gd name="T9" fmla="*/ 60 h 928"/>
              <a:gd name="T10" fmla="*/ 60 w 493"/>
              <a:gd name="T11" fmla="*/ 464 h 928"/>
              <a:gd name="T12" fmla="*/ 463 w 493"/>
              <a:gd name="T13" fmla="*/ 868 h 928"/>
              <a:gd name="T14" fmla="*/ 493 w 493"/>
              <a:gd name="T15" fmla="*/ 898 h 928"/>
              <a:gd name="T16" fmla="*/ 463 w 493"/>
              <a:gd name="T17" fmla="*/ 92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928">
                <a:moveTo>
                  <a:pt x="463" y="928"/>
                </a:moveTo>
                <a:cubicBezTo>
                  <a:pt x="208" y="928"/>
                  <a:pt x="0" y="720"/>
                  <a:pt x="0" y="464"/>
                </a:cubicBezTo>
                <a:cubicBezTo>
                  <a:pt x="0" y="208"/>
                  <a:pt x="208" y="0"/>
                  <a:pt x="463" y="0"/>
                </a:cubicBezTo>
                <a:cubicBezTo>
                  <a:pt x="480" y="0"/>
                  <a:pt x="493" y="14"/>
                  <a:pt x="493" y="30"/>
                </a:cubicBezTo>
                <a:cubicBezTo>
                  <a:pt x="493" y="47"/>
                  <a:pt x="480" y="60"/>
                  <a:pt x="463" y="60"/>
                </a:cubicBezTo>
                <a:cubicBezTo>
                  <a:pt x="241" y="60"/>
                  <a:pt x="60" y="241"/>
                  <a:pt x="60" y="464"/>
                </a:cubicBezTo>
                <a:cubicBezTo>
                  <a:pt x="60" y="687"/>
                  <a:pt x="241" y="868"/>
                  <a:pt x="463" y="868"/>
                </a:cubicBezTo>
                <a:cubicBezTo>
                  <a:pt x="480" y="868"/>
                  <a:pt x="493" y="881"/>
                  <a:pt x="493" y="898"/>
                </a:cubicBezTo>
                <a:cubicBezTo>
                  <a:pt x="493" y="914"/>
                  <a:pt x="480" y="928"/>
                  <a:pt x="463" y="928"/>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9" name="Oval 138">
            <a:extLst>
              <a:ext uri="{FF2B5EF4-FFF2-40B4-BE49-F238E27FC236}">
                <a16:creationId xmlns:a16="http://schemas.microsoft.com/office/drawing/2014/main" id="{F38BA4CA-DAA3-41DD-BA4E-B2B3B096CB5A}"/>
              </a:ext>
            </a:extLst>
          </p:cNvPr>
          <p:cNvSpPr>
            <a:spLocks noChangeAspect="1"/>
          </p:cNvSpPr>
          <p:nvPr/>
        </p:nvSpPr>
        <p:spPr>
          <a:xfrm>
            <a:off x="2778448" y="1384937"/>
            <a:ext cx="576000" cy="576000"/>
          </a:xfrm>
          <a:prstGeom prst="ellipse">
            <a:avLst/>
          </a:prstGeom>
          <a:noFill/>
          <a:ln w="635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80001"/>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22136FAF-1B90-4A45-858C-1D5C3C6162D6}"/>
              </a:ext>
            </a:extLst>
          </p:cNvPr>
          <p:cNvSpPr/>
          <p:nvPr/>
        </p:nvSpPr>
        <p:spPr>
          <a:xfrm>
            <a:off x="2832253" y="1438742"/>
            <a:ext cx="468390" cy="468390"/>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92D050"/>
                </a:solidFill>
                <a:effectLst/>
                <a:uLnTx/>
                <a:uFillTx/>
                <a:ea typeface="+mn-ea"/>
                <a:cs typeface="+mn-cs"/>
              </a:rPr>
              <a:t>1</a:t>
            </a:r>
          </a:p>
        </p:txBody>
      </p:sp>
      <p:sp>
        <p:nvSpPr>
          <p:cNvPr id="141" name="TextBox 140">
            <a:extLst>
              <a:ext uri="{FF2B5EF4-FFF2-40B4-BE49-F238E27FC236}">
                <a16:creationId xmlns:a16="http://schemas.microsoft.com/office/drawing/2014/main" id="{DBC46C93-E201-4D70-9EF6-F3100E24B0CE}"/>
              </a:ext>
            </a:extLst>
          </p:cNvPr>
          <p:cNvSpPr txBox="1"/>
          <p:nvPr/>
        </p:nvSpPr>
        <p:spPr>
          <a:xfrm>
            <a:off x="4492670" y="1528354"/>
            <a:ext cx="6280612" cy="1079399"/>
          </a:xfrm>
          <a:prstGeom prst="rect">
            <a:avLst/>
          </a:prstGeom>
          <a:noFill/>
        </p:spPr>
        <p:txBody>
          <a:bodyPr wrap="square" lIns="46800" tIns="46800" rIns="46800" bIns="46800" rtlCol="0" anchor="t">
            <a:spAutoFit/>
          </a:bodyPr>
          <a:lstStyle/>
          <a:p>
            <a:pPr algn="just"/>
            <a:r>
              <a:rPr lang="es-ES" sz="1600" dirty="0"/>
              <a:t>Podemos concluir que los motivos por los cuales los empleados dejan su empresa, son los que comenta SHRM, si bien, una variable u otra tendrá un mayor o menos peso en función del sector, las políticas de RRHH y el mercado.</a:t>
            </a:r>
            <a:endParaRPr lang="en-US" sz="1600" dirty="0"/>
          </a:p>
        </p:txBody>
      </p:sp>
      <p:grpSp>
        <p:nvGrpSpPr>
          <p:cNvPr id="142" name="Group 141">
            <a:extLst>
              <a:ext uri="{FF2B5EF4-FFF2-40B4-BE49-F238E27FC236}">
                <a16:creationId xmlns:a16="http://schemas.microsoft.com/office/drawing/2014/main" id="{DB66A4FF-3DE4-4FA0-BA76-7632363535A8}"/>
              </a:ext>
            </a:extLst>
          </p:cNvPr>
          <p:cNvGrpSpPr/>
          <p:nvPr/>
        </p:nvGrpSpPr>
        <p:grpSpPr>
          <a:xfrm>
            <a:off x="6895820" y="893429"/>
            <a:ext cx="952304" cy="491511"/>
            <a:chOff x="5484573" y="1489813"/>
            <a:chExt cx="952304" cy="491511"/>
          </a:xfrm>
        </p:grpSpPr>
        <p:sp>
          <p:nvSpPr>
            <p:cNvPr id="143" name="TextBox 142">
              <a:extLst>
                <a:ext uri="{FF2B5EF4-FFF2-40B4-BE49-F238E27FC236}">
                  <a16:creationId xmlns:a16="http://schemas.microsoft.com/office/drawing/2014/main" id="{FFD5F5E9-EBF7-40EC-9475-72CD5374FB20}"/>
                </a:ext>
              </a:extLst>
            </p:cNvPr>
            <p:cNvSpPr txBox="1"/>
            <p:nvPr/>
          </p:nvSpPr>
          <p:spPr>
            <a:xfrm>
              <a:off x="5484573" y="1735103"/>
              <a:ext cx="95230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rPr>
                <a:t>Jan-Mar</a:t>
              </a:r>
            </a:p>
          </p:txBody>
        </p:sp>
        <p:grpSp>
          <p:nvGrpSpPr>
            <p:cNvPr id="144" name="Group 143">
              <a:extLst>
                <a:ext uri="{FF2B5EF4-FFF2-40B4-BE49-F238E27FC236}">
                  <a16:creationId xmlns:a16="http://schemas.microsoft.com/office/drawing/2014/main" id="{0B0895EB-3138-4A9C-B8FD-9BF6E21D9F0E}"/>
                </a:ext>
              </a:extLst>
            </p:cNvPr>
            <p:cNvGrpSpPr>
              <a:grpSpLocks noChangeAspect="1"/>
            </p:cNvGrpSpPr>
            <p:nvPr/>
          </p:nvGrpSpPr>
          <p:grpSpPr>
            <a:xfrm>
              <a:off x="5816725" y="1489813"/>
              <a:ext cx="252000" cy="252000"/>
              <a:chOff x="11045825" y="2247900"/>
              <a:chExt cx="258763" cy="258763"/>
            </a:xfrm>
            <a:solidFill>
              <a:sysClr val="window" lastClr="FFFFFF"/>
            </a:solidFill>
          </p:grpSpPr>
          <p:sp>
            <p:nvSpPr>
              <p:cNvPr id="145" name="Freeform 207">
                <a:extLst>
                  <a:ext uri="{FF2B5EF4-FFF2-40B4-BE49-F238E27FC236}">
                    <a16:creationId xmlns:a16="http://schemas.microsoft.com/office/drawing/2014/main" id="{297CA271-B9AA-47EB-97E1-D4B03FDBB62F}"/>
                  </a:ext>
                </a:extLst>
              </p:cNvPr>
              <p:cNvSpPr>
                <a:spLocks/>
              </p:cNvSpPr>
              <p:nvPr/>
            </p:nvSpPr>
            <p:spPr bwMode="auto">
              <a:xfrm>
                <a:off x="11155363" y="2478088"/>
                <a:ext cx="38100" cy="9525"/>
              </a:xfrm>
              <a:custGeom>
                <a:avLst/>
                <a:gdLst>
                  <a:gd name="T0" fmla="*/ 105 w 120"/>
                  <a:gd name="T1" fmla="*/ 0 h 30"/>
                  <a:gd name="T2" fmla="*/ 15 w 120"/>
                  <a:gd name="T3" fmla="*/ 0 h 30"/>
                  <a:gd name="T4" fmla="*/ 12 w 120"/>
                  <a:gd name="T5" fmla="*/ 0 h 30"/>
                  <a:gd name="T6" fmla="*/ 9 w 120"/>
                  <a:gd name="T7" fmla="*/ 1 h 30"/>
                  <a:gd name="T8" fmla="*/ 7 w 120"/>
                  <a:gd name="T9" fmla="*/ 2 h 30"/>
                  <a:gd name="T10" fmla="*/ 5 w 120"/>
                  <a:gd name="T11" fmla="*/ 4 h 30"/>
                  <a:gd name="T12" fmla="*/ 2 w 120"/>
                  <a:gd name="T13" fmla="*/ 6 h 30"/>
                  <a:gd name="T14" fmla="*/ 1 w 120"/>
                  <a:gd name="T15" fmla="*/ 8 h 30"/>
                  <a:gd name="T16" fmla="*/ 0 w 120"/>
                  <a:gd name="T17" fmla="*/ 11 h 30"/>
                  <a:gd name="T18" fmla="*/ 0 w 120"/>
                  <a:gd name="T19" fmla="*/ 15 h 30"/>
                  <a:gd name="T20" fmla="*/ 0 w 120"/>
                  <a:gd name="T21" fmla="*/ 18 h 30"/>
                  <a:gd name="T22" fmla="*/ 1 w 120"/>
                  <a:gd name="T23" fmla="*/ 20 h 30"/>
                  <a:gd name="T24" fmla="*/ 2 w 120"/>
                  <a:gd name="T25" fmla="*/ 23 h 30"/>
                  <a:gd name="T26" fmla="*/ 5 w 120"/>
                  <a:gd name="T27" fmla="*/ 25 h 30"/>
                  <a:gd name="T28" fmla="*/ 7 w 120"/>
                  <a:gd name="T29" fmla="*/ 26 h 30"/>
                  <a:gd name="T30" fmla="*/ 9 w 120"/>
                  <a:gd name="T31" fmla="*/ 29 h 30"/>
                  <a:gd name="T32" fmla="*/ 12 w 120"/>
                  <a:gd name="T33" fmla="*/ 29 h 30"/>
                  <a:gd name="T34" fmla="*/ 15 w 120"/>
                  <a:gd name="T35" fmla="*/ 30 h 30"/>
                  <a:gd name="T36" fmla="*/ 105 w 120"/>
                  <a:gd name="T37" fmla="*/ 30 h 30"/>
                  <a:gd name="T38" fmla="*/ 109 w 120"/>
                  <a:gd name="T39" fmla="*/ 29 h 30"/>
                  <a:gd name="T40" fmla="*/ 111 w 120"/>
                  <a:gd name="T41" fmla="*/ 29 h 30"/>
                  <a:gd name="T42" fmla="*/ 114 w 120"/>
                  <a:gd name="T43" fmla="*/ 26 h 30"/>
                  <a:gd name="T44" fmla="*/ 116 w 120"/>
                  <a:gd name="T45" fmla="*/ 25 h 30"/>
                  <a:gd name="T46" fmla="*/ 118 w 120"/>
                  <a:gd name="T47" fmla="*/ 23 h 30"/>
                  <a:gd name="T48" fmla="*/ 119 w 120"/>
                  <a:gd name="T49" fmla="*/ 20 h 30"/>
                  <a:gd name="T50" fmla="*/ 120 w 120"/>
                  <a:gd name="T51" fmla="*/ 18 h 30"/>
                  <a:gd name="T52" fmla="*/ 120 w 120"/>
                  <a:gd name="T53" fmla="*/ 15 h 30"/>
                  <a:gd name="T54" fmla="*/ 120 w 120"/>
                  <a:gd name="T55" fmla="*/ 11 h 30"/>
                  <a:gd name="T56" fmla="*/ 119 w 120"/>
                  <a:gd name="T57" fmla="*/ 8 h 30"/>
                  <a:gd name="T58" fmla="*/ 118 w 120"/>
                  <a:gd name="T59" fmla="*/ 6 h 30"/>
                  <a:gd name="T60" fmla="*/ 116 w 120"/>
                  <a:gd name="T61" fmla="*/ 4 h 30"/>
                  <a:gd name="T62" fmla="*/ 114 w 120"/>
                  <a:gd name="T63" fmla="*/ 2 h 30"/>
                  <a:gd name="T64" fmla="*/ 111 w 120"/>
                  <a:gd name="T65" fmla="*/ 1 h 30"/>
                  <a:gd name="T66" fmla="*/ 109 w 120"/>
                  <a:gd name="T67" fmla="*/ 0 h 30"/>
                  <a:gd name="T68" fmla="*/ 105 w 12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05" y="0"/>
                    </a:moveTo>
                    <a:lnTo>
                      <a:pt x="15" y="0"/>
                    </a:lnTo>
                    <a:lnTo>
                      <a:pt x="12" y="0"/>
                    </a:lnTo>
                    <a:lnTo>
                      <a:pt x="9" y="1"/>
                    </a:lnTo>
                    <a:lnTo>
                      <a:pt x="7" y="2"/>
                    </a:lnTo>
                    <a:lnTo>
                      <a:pt x="5" y="4"/>
                    </a:lnTo>
                    <a:lnTo>
                      <a:pt x="2" y="6"/>
                    </a:lnTo>
                    <a:lnTo>
                      <a:pt x="1" y="8"/>
                    </a:lnTo>
                    <a:lnTo>
                      <a:pt x="0" y="11"/>
                    </a:lnTo>
                    <a:lnTo>
                      <a:pt x="0" y="15"/>
                    </a:lnTo>
                    <a:lnTo>
                      <a:pt x="0" y="18"/>
                    </a:lnTo>
                    <a:lnTo>
                      <a:pt x="1" y="20"/>
                    </a:lnTo>
                    <a:lnTo>
                      <a:pt x="2" y="23"/>
                    </a:lnTo>
                    <a:lnTo>
                      <a:pt x="5" y="25"/>
                    </a:lnTo>
                    <a:lnTo>
                      <a:pt x="7" y="26"/>
                    </a:lnTo>
                    <a:lnTo>
                      <a:pt x="9" y="29"/>
                    </a:lnTo>
                    <a:lnTo>
                      <a:pt x="12" y="29"/>
                    </a:lnTo>
                    <a:lnTo>
                      <a:pt x="15" y="30"/>
                    </a:lnTo>
                    <a:lnTo>
                      <a:pt x="105" y="30"/>
                    </a:lnTo>
                    <a:lnTo>
                      <a:pt x="109" y="29"/>
                    </a:lnTo>
                    <a:lnTo>
                      <a:pt x="111" y="29"/>
                    </a:lnTo>
                    <a:lnTo>
                      <a:pt x="114" y="26"/>
                    </a:lnTo>
                    <a:lnTo>
                      <a:pt x="116" y="25"/>
                    </a:lnTo>
                    <a:lnTo>
                      <a:pt x="118" y="23"/>
                    </a:lnTo>
                    <a:lnTo>
                      <a:pt x="119" y="20"/>
                    </a:lnTo>
                    <a:lnTo>
                      <a:pt x="120" y="18"/>
                    </a:lnTo>
                    <a:lnTo>
                      <a:pt x="120" y="15"/>
                    </a:lnTo>
                    <a:lnTo>
                      <a:pt x="120" y="11"/>
                    </a:lnTo>
                    <a:lnTo>
                      <a:pt x="119" y="8"/>
                    </a:lnTo>
                    <a:lnTo>
                      <a:pt x="118"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6" name="Freeform 208">
                <a:extLst>
                  <a:ext uri="{FF2B5EF4-FFF2-40B4-BE49-F238E27FC236}">
                    <a16:creationId xmlns:a16="http://schemas.microsoft.com/office/drawing/2014/main" id="{D067415B-734D-43FE-AF04-EB7121B96FD8}"/>
                  </a:ext>
                </a:extLst>
              </p:cNvPr>
              <p:cNvSpPr>
                <a:spLocks/>
              </p:cNvSpPr>
              <p:nvPr/>
            </p:nvSpPr>
            <p:spPr bwMode="auto">
              <a:xfrm>
                <a:off x="11164888" y="2497138"/>
                <a:ext cx="19050" cy="9525"/>
              </a:xfrm>
              <a:custGeom>
                <a:avLst/>
                <a:gdLst>
                  <a:gd name="T0" fmla="*/ 45 w 60"/>
                  <a:gd name="T1" fmla="*/ 0 h 30"/>
                  <a:gd name="T2" fmla="*/ 15 w 60"/>
                  <a:gd name="T3" fmla="*/ 0 h 30"/>
                  <a:gd name="T4" fmla="*/ 12 w 60"/>
                  <a:gd name="T5" fmla="*/ 0 h 30"/>
                  <a:gd name="T6" fmla="*/ 9 w 60"/>
                  <a:gd name="T7" fmla="*/ 1 h 30"/>
                  <a:gd name="T8" fmla="*/ 7 w 60"/>
                  <a:gd name="T9" fmla="*/ 2 h 30"/>
                  <a:gd name="T10" fmla="*/ 5 w 60"/>
                  <a:gd name="T11" fmla="*/ 4 h 30"/>
                  <a:gd name="T12" fmla="*/ 3 w 60"/>
                  <a:gd name="T13" fmla="*/ 6 h 30"/>
                  <a:gd name="T14" fmla="*/ 1 w 60"/>
                  <a:gd name="T15" fmla="*/ 8 h 30"/>
                  <a:gd name="T16" fmla="*/ 0 w 60"/>
                  <a:gd name="T17" fmla="*/ 12 h 30"/>
                  <a:gd name="T18" fmla="*/ 0 w 60"/>
                  <a:gd name="T19" fmla="*/ 15 h 30"/>
                  <a:gd name="T20" fmla="*/ 0 w 60"/>
                  <a:gd name="T21" fmla="*/ 18 h 30"/>
                  <a:gd name="T22" fmla="*/ 1 w 60"/>
                  <a:gd name="T23" fmla="*/ 20 h 30"/>
                  <a:gd name="T24" fmla="*/ 3 w 60"/>
                  <a:gd name="T25" fmla="*/ 23 h 30"/>
                  <a:gd name="T26" fmla="*/ 5 w 60"/>
                  <a:gd name="T27" fmla="*/ 25 h 30"/>
                  <a:gd name="T28" fmla="*/ 7 w 60"/>
                  <a:gd name="T29" fmla="*/ 28 h 30"/>
                  <a:gd name="T30" fmla="*/ 9 w 60"/>
                  <a:gd name="T31" fmla="*/ 29 h 30"/>
                  <a:gd name="T32" fmla="*/ 12 w 60"/>
                  <a:gd name="T33" fmla="*/ 30 h 30"/>
                  <a:gd name="T34" fmla="*/ 15 w 60"/>
                  <a:gd name="T35" fmla="*/ 30 h 30"/>
                  <a:gd name="T36" fmla="*/ 45 w 60"/>
                  <a:gd name="T37" fmla="*/ 30 h 30"/>
                  <a:gd name="T38" fmla="*/ 49 w 60"/>
                  <a:gd name="T39" fmla="*/ 30 h 30"/>
                  <a:gd name="T40" fmla="*/ 51 w 60"/>
                  <a:gd name="T41" fmla="*/ 29 h 30"/>
                  <a:gd name="T42" fmla="*/ 54 w 60"/>
                  <a:gd name="T43" fmla="*/ 28 h 30"/>
                  <a:gd name="T44" fmla="*/ 56 w 60"/>
                  <a:gd name="T45" fmla="*/ 25 h 30"/>
                  <a:gd name="T46" fmla="*/ 57 w 60"/>
                  <a:gd name="T47" fmla="*/ 23 h 30"/>
                  <a:gd name="T48" fmla="*/ 59 w 60"/>
                  <a:gd name="T49" fmla="*/ 20 h 30"/>
                  <a:gd name="T50" fmla="*/ 60 w 60"/>
                  <a:gd name="T51" fmla="*/ 18 h 30"/>
                  <a:gd name="T52" fmla="*/ 60 w 60"/>
                  <a:gd name="T53" fmla="*/ 15 h 30"/>
                  <a:gd name="T54" fmla="*/ 60 w 60"/>
                  <a:gd name="T55" fmla="*/ 12 h 30"/>
                  <a:gd name="T56" fmla="*/ 59 w 60"/>
                  <a:gd name="T57" fmla="*/ 8 h 30"/>
                  <a:gd name="T58" fmla="*/ 57 w 60"/>
                  <a:gd name="T59" fmla="*/ 6 h 30"/>
                  <a:gd name="T60" fmla="*/ 56 w 60"/>
                  <a:gd name="T61" fmla="*/ 4 h 30"/>
                  <a:gd name="T62" fmla="*/ 54 w 60"/>
                  <a:gd name="T63" fmla="*/ 2 h 30"/>
                  <a:gd name="T64" fmla="*/ 51 w 60"/>
                  <a:gd name="T65" fmla="*/ 1 h 30"/>
                  <a:gd name="T66" fmla="*/ 49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9" y="1"/>
                    </a:lnTo>
                    <a:lnTo>
                      <a:pt x="7" y="2"/>
                    </a:lnTo>
                    <a:lnTo>
                      <a:pt x="5" y="4"/>
                    </a:lnTo>
                    <a:lnTo>
                      <a:pt x="3" y="6"/>
                    </a:lnTo>
                    <a:lnTo>
                      <a:pt x="1" y="8"/>
                    </a:lnTo>
                    <a:lnTo>
                      <a:pt x="0" y="12"/>
                    </a:lnTo>
                    <a:lnTo>
                      <a:pt x="0" y="15"/>
                    </a:lnTo>
                    <a:lnTo>
                      <a:pt x="0" y="18"/>
                    </a:lnTo>
                    <a:lnTo>
                      <a:pt x="1" y="20"/>
                    </a:lnTo>
                    <a:lnTo>
                      <a:pt x="3" y="23"/>
                    </a:lnTo>
                    <a:lnTo>
                      <a:pt x="5" y="25"/>
                    </a:lnTo>
                    <a:lnTo>
                      <a:pt x="7" y="28"/>
                    </a:lnTo>
                    <a:lnTo>
                      <a:pt x="9" y="29"/>
                    </a:lnTo>
                    <a:lnTo>
                      <a:pt x="12" y="30"/>
                    </a:lnTo>
                    <a:lnTo>
                      <a:pt x="15" y="30"/>
                    </a:lnTo>
                    <a:lnTo>
                      <a:pt x="45" y="30"/>
                    </a:lnTo>
                    <a:lnTo>
                      <a:pt x="49" y="30"/>
                    </a:lnTo>
                    <a:lnTo>
                      <a:pt x="51" y="29"/>
                    </a:lnTo>
                    <a:lnTo>
                      <a:pt x="54" y="28"/>
                    </a:lnTo>
                    <a:lnTo>
                      <a:pt x="56" y="25"/>
                    </a:lnTo>
                    <a:lnTo>
                      <a:pt x="57" y="23"/>
                    </a:lnTo>
                    <a:lnTo>
                      <a:pt x="59" y="20"/>
                    </a:lnTo>
                    <a:lnTo>
                      <a:pt x="60" y="18"/>
                    </a:lnTo>
                    <a:lnTo>
                      <a:pt x="60" y="15"/>
                    </a:lnTo>
                    <a:lnTo>
                      <a:pt x="60" y="12"/>
                    </a:lnTo>
                    <a:lnTo>
                      <a:pt x="59" y="8"/>
                    </a:lnTo>
                    <a:lnTo>
                      <a:pt x="57" y="6"/>
                    </a:lnTo>
                    <a:lnTo>
                      <a:pt x="56" y="4"/>
                    </a:lnTo>
                    <a:lnTo>
                      <a:pt x="54" y="2"/>
                    </a:lnTo>
                    <a:lnTo>
                      <a:pt x="51" y="1"/>
                    </a:lnTo>
                    <a:lnTo>
                      <a:pt x="49"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7" name="Freeform 209">
                <a:extLst>
                  <a:ext uri="{FF2B5EF4-FFF2-40B4-BE49-F238E27FC236}">
                    <a16:creationId xmlns:a16="http://schemas.microsoft.com/office/drawing/2014/main" id="{E2B1C793-682A-4B20-896E-7E1AB5E459FC}"/>
                  </a:ext>
                </a:extLst>
              </p:cNvPr>
              <p:cNvSpPr>
                <a:spLocks noEditPoints="1"/>
              </p:cNvSpPr>
              <p:nvPr/>
            </p:nvSpPr>
            <p:spPr bwMode="auto">
              <a:xfrm>
                <a:off x="11093450" y="2290763"/>
                <a:ext cx="163513" cy="177800"/>
              </a:xfrm>
              <a:custGeom>
                <a:avLst/>
                <a:gdLst>
                  <a:gd name="T0" fmla="*/ 303 w 512"/>
                  <a:gd name="T1" fmla="*/ 484 h 558"/>
                  <a:gd name="T2" fmla="*/ 211 w 512"/>
                  <a:gd name="T3" fmla="*/ 489 h 558"/>
                  <a:gd name="T4" fmla="*/ 200 w 512"/>
                  <a:gd name="T5" fmla="*/ 475 h 558"/>
                  <a:gd name="T6" fmla="*/ 131 w 512"/>
                  <a:gd name="T7" fmla="*/ 444 h 558"/>
                  <a:gd name="T8" fmla="*/ 77 w 512"/>
                  <a:gd name="T9" fmla="*/ 395 h 558"/>
                  <a:gd name="T10" fmla="*/ 43 w 512"/>
                  <a:gd name="T11" fmla="*/ 330 h 558"/>
                  <a:gd name="T12" fmla="*/ 30 w 512"/>
                  <a:gd name="T13" fmla="*/ 256 h 558"/>
                  <a:gd name="T14" fmla="*/ 35 w 512"/>
                  <a:gd name="T15" fmla="*/ 211 h 558"/>
                  <a:gd name="T16" fmla="*/ 48 w 512"/>
                  <a:gd name="T17" fmla="*/ 168 h 558"/>
                  <a:gd name="T18" fmla="*/ 97 w 512"/>
                  <a:gd name="T19" fmla="*/ 97 h 558"/>
                  <a:gd name="T20" fmla="*/ 168 w 512"/>
                  <a:gd name="T21" fmla="*/ 48 h 558"/>
                  <a:gd name="T22" fmla="*/ 210 w 512"/>
                  <a:gd name="T23" fmla="*/ 35 h 558"/>
                  <a:gd name="T24" fmla="*/ 256 w 512"/>
                  <a:gd name="T25" fmla="*/ 30 h 558"/>
                  <a:gd name="T26" fmla="*/ 301 w 512"/>
                  <a:gd name="T27" fmla="*/ 35 h 558"/>
                  <a:gd name="T28" fmla="*/ 344 w 512"/>
                  <a:gd name="T29" fmla="*/ 48 h 558"/>
                  <a:gd name="T30" fmla="*/ 416 w 512"/>
                  <a:gd name="T31" fmla="*/ 97 h 558"/>
                  <a:gd name="T32" fmla="*/ 464 w 512"/>
                  <a:gd name="T33" fmla="*/ 168 h 558"/>
                  <a:gd name="T34" fmla="*/ 477 w 512"/>
                  <a:gd name="T35" fmla="*/ 211 h 558"/>
                  <a:gd name="T36" fmla="*/ 482 w 512"/>
                  <a:gd name="T37" fmla="*/ 256 h 558"/>
                  <a:gd name="T38" fmla="*/ 470 w 512"/>
                  <a:gd name="T39" fmla="*/ 330 h 558"/>
                  <a:gd name="T40" fmla="*/ 434 w 512"/>
                  <a:gd name="T41" fmla="*/ 395 h 558"/>
                  <a:gd name="T42" fmla="*/ 381 w 512"/>
                  <a:gd name="T43" fmla="*/ 444 h 558"/>
                  <a:gd name="T44" fmla="*/ 312 w 512"/>
                  <a:gd name="T45" fmla="*/ 475 h 558"/>
                  <a:gd name="T46" fmla="*/ 218 w 512"/>
                  <a:gd name="T47" fmla="*/ 3 h 558"/>
                  <a:gd name="T48" fmla="*/ 168 w 512"/>
                  <a:gd name="T49" fmla="*/ 16 h 558"/>
                  <a:gd name="T50" fmla="*/ 123 w 512"/>
                  <a:gd name="T51" fmla="*/ 38 h 558"/>
                  <a:gd name="T52" fmla="*/ 84 w 512"/>
                  <a:gd name="T53" fmla="*/ 67 h 558"/>
                  <a:gd name="T54" fmla="*/ 52 w 512"/>
                  <a:gd name="T55" fmla="*/ 103 h 558"/>
                  <a:gd name="T56" fmla="*/ 26 w 512"/>
                  <a:gd name="T57" fmla="*/ 146 h 558"/>
                  <a:gd name="T58" fmla="*/ 9 w 512"/>
                  <a:gd name="T59" fmla="*/ 192 h 558"/>
                  <a:gd name="T60" fmla="*/ 0 w 512"/>
                  <a:gd name="T61" fmla="*/ 243 h 558"/>
                  <a:gd name="T62" fmla="*/ 8 w 512"/>
                  <a:gd name="T63" fmla="*/ 317 h 558"/>
                  <a:gd name="T64" fmla="*/ 39 w 512"/>
                  <a:gd name="T65" fmla="*/ 391 h 558"/>
                  <a:gd name="T66" fmla="*/ 91 w 512"/>
                  <a:gd name="T67" fmla="*/ 451 h 558"/>
                  <a:gd name="T68" fmla="*/ 161 w 512"/>
                  <a:gd name="T69" fmla="*/ 493 h 558"/>
                  <a:gd name="T70" fmla="*/ 182 w 512"/>
                  <a:gd name="T71" fmla="*/ 548 h 558"/>
                  <a:gd name="T72" fmla="*/ 190 w 512"/>
                  <a:gd name="T73" fmla="*/ 557 h 558"/>
                  <a:gd name="T74" fmla="*/ 320 w 512"/>
                  <a:gd name="T75" fmla="*/ 557 h 558"/>
                  <a:gd name="T76" fmla="*/ 329 w 512"/>
                  <a:gd name="T77" fmla="*/ 550 h 558"/>
                  <a:gd name="T78" fmla="*/ 331 w 512"/>
                  <a:gd name="T79" fmla="*/ 501 h 558"/>
                  <a:gd name="T80" fmla="*/ 404 w 512"/>
                  <a:gd name="T81" fmla="*/ 464 h 558"/>
                  <a:gd name="T82" fmla="*/ 462 w 512"/>
                  <a:gd name="T83" fmla="*/ 409 h 558"/>
                  <a:gd name="T84" fmla="*/ 499 w 512"/>
                  <a:gd name="T85" fmla="*/ 338 h 558"/>
                  <a:gd name="T86" fmla="*/ 512 w 512"/>
                  <a:gd name="T87" fmla="*/ 256 h 558"/>
                  <a:gd name="T88" fmla="*/ 507 w 512"/>
                  <a:gd name="T89" fmla="*/ 205 h 558"/>
                  <a:gd name="T90" fmla="*/ 492 w 512"/>
                  <a:gd name="T91" fmla="*/ 157 h 558"/>
                  <a:gd name="T92" fmla="*/ 469 w 512"/>
                  <a:gd name="T93" fmla="*/ 114 h 558"/>
                  <a:gd name="T94" fmla="*/ 437 w 512"/>
                  <a:gd name="T95" fmla="*/ 75 h 558"/>
                  <a:gd name="T96" fmla="*/ 399 w 512"/>
                  <a:gd name="T97" fmla="*/ 44 h 558"/>
                  <a:gd name="T98" fmla="*/ 356 w 512"/>
                  <a:gd name="T99" fmla="*/ 20 h 558"/>
                  <a:gd name="T100" fmla="*/ 308 w 512"/>
                  <a:gd name="T101" fmla="*/ 5 h 558"/>
                  <a:gd name="T102" fmla="*/ 256 w 512"/>
                  <a:gd name="T103"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58">
                    <a:moveTo>
                      <a:pt x="312" y="475"/>
                    </a:moveTo>
                    <a:lnTo>
                      <a:pt x="308" y="476"/>
                    </a:lnTo>
                    <a:lnTo>
                      <a:pt x="305" y="480"/>
                    </a:lnTo>
                    <a:lnTo>
                      <a:pt x="303" y="484"/>
                    </a:lnTo>
                    <a:lnTo>
                      <a:pt x="301" y="489"/>
                    </a:lnTo>
                    <a:lnTo>
                      <a:pt x="301" y="528"/>
                    </a:lnTo>
                    <a:lnTo>
                      <a:pt x="211" y="528"/>
                    </a:lnTo>
                    <a:lnTo>
                      <a:pt x="211" y="489"/>
                    </a:lnTo>
                    <a:lnTo>
                      <a:pt x="210" y="484"/>
                    </a:lnTo>
                    <a:lnTo>
                      <a:pt x="208" y="480"/>
                    </a:lnTo>
                    <a:lnTo>
                      <a:pt x="204" y="476"/>
                    </a:lnTo>
                    <a:lnTo>
                      <a:pt x="200" y="475"/>
                    </a:lnTo>
                    <a:lnTo>
                      <a:pt x="181" y="469"/>
                    </a:lnTo>
                    <a:lnTo>
                      <a:pt x="164" y="462"/>
                    </a:lnTo>
                    <a:lnTo>
                      <a:pt x="147" y="454"/>
                    </a:lnTo>
                    <a:lnTo>
                      <a:pt x="131" y="444"/>
                    </a:lnTo>
                    <a:lnTo>
                      <a:pt x="116" y="433"/>
                    </a:lnTo>
                    <a:lnTo>
                      <a:pt x="102" y="421"/>
                    </a:lnTo>
                    <a:lnTo>
                      <a:pt x="89" y="409"/>
                    </a:lnTo>
                    <a:lnTo>
                      <a:pt x="77" y="395"/>
                    </a:lnTo>
                    <a:lnTo>
                      <a:pt x="67" y="380"/>
                    </a:lnTo>
                    <a:lnTo>
                      <a:pt x="58" y="364"/>
                    </a:lnTo>
                    <a:lnTo>
                      <a:pt x="49" y="347"/>
                    </a:lnTo>
                    <a:lnTo>
                      <a:pt x="43" y="330"/>
                    </a:lnTo>
                    <a:lnTo>
                      <a:pt x="38" y="312"/>
                    </a:lnTo>
                    <a:lnTo>
                      <a:pt x="33" y="294"/>
                    </a:lnTo>
                    <a:lnTo>
                      <a:pt x="31" y="276"/>
                    </a:lnTo>
                    <a:lnTo>
                      <a:pt x="30" y="256"/>
                    </a:lnTo>
                    <a:lnTo>
                      <a:pt x="31" y="245"/>
                    </a:lnTo>
                    <a:lnTo>
                      <a:pt x="31" y="233"/>
                    </a:lnTo>
                    <a:lnTo>
                      <a:pt x="33" y="222"/>
                    </a:lnTo>
                    <a:lnTo>
                      <a:pt x="35" y="211"/>
                    </a:lnTo>
                    <a:lnTo>
                      <a:pt x="38" y="199"/>
                    </a:lnTo>
                    <a:lnTo>
                      <a:pt x="41" y="189"/>
                    </a:lnTo>
                    <a:lnTo>
                      <a:pt x="44" y="179"/>
                    </a:lnTo>
                    <a:lnTo>
                      <a:pt x="48" y="168"/>
                    </a:lnTo>
                    <a:lnTo>
                      <a:pt x="58" y="149"/>
                    </a:lnTo>
                    <a:lnTo>
                      <a:pt x="69" y="130"/>
                    </a:lnTo>
                    <a:lnTo>
                      <a:pt x="82" y="113"/>
                    </a:lnTo>
                    <a:lnTo>
                      <a:pt x="97" y="97"/>
                    </a:lnTo>
                    <a:lnTo>
                      <a:pt x="113" y="83"/>
                    </a:lnTo>
                    <a:lnTo>
                      <a:pt x="130" y="69"/>
                    </a:lnTo>
                    <a:lnTo>
                      <a:pt x="149" y="58"/>
                    </a:lnTo>
                    <a:lnTo>
                      <a:pt x="168" y="48"/>
                    </a:lnTo>
                    <a:lnTo>
                      <a:pt x="178" y="44"/>
                    </a:lnTo>
                    <a:lnTo>
                      <a:pt x="189" y="41"/>
                    </a:lnTo>
                    <a:lnTo>
                      <a:pt x="200" y="38"/>
                    </a:lnTo>
                    <a:lnTo>
                      <a:pt x="210" y="35"/>
                    </a:lnTo>
                    <a:lnTo>
                      <a:pt x="222" y="33"/>
                    </a:lnTo>
                    <a:lnTo>
                      <a:pt x="233" y="32"/>
                    </a:lnTo>
                    <a:lnTo>
                      <a:pt x="245" y="31"/>
                    </a:lnTo>
                    <a:lnTo>
                      <a:pt x="256" y="30"/>
                    </a:lnTo>
                    <a:lnTo>
                      <a:pt x="268" y="31"/>
                    </a:lnTo>
                    <a:lnTo>
                      <a:pt x="279" y="31"/>
                    </a:lnTo>
                    <a:lnTo>
                      <a:pt x="291" y="33"/>
                    </a:lnTo>
                    <a:lnTo>
                      <a:pt x="301" y="35"/>
                    </a:lnTo>
                    <a:lnTo>
                      <a:pt x="312" y="38"/>
                    </a:lnTo>
                    <a:lnTo>
                      <a:pt x="323" y="41"/>
                    </a:lnTo>
                    <a:lnTo>
                      <a:pt x="334" y="44"/>
                    </a:lnTo>
                    <a:lnTo>
                      <a:pt x="344" y="48"/>
                    </a:lnTo>
                    <a:lnTo>
                      <a:pt x="364" y="58"/>
                    </a:lnTo>
                    <a:lnTo>
                      <a:pt x="382" y="69"/>
                    </a:lnTo>
                    <a:lnTo>
                      <a:pt x="400" y="83"/>
                    </a:lnTo>
                    <a:lnTo>
                      <a:pt x="416" y="97"/>
                    </a:lnTo>
                    <a:lnTo>
                      <a:pt x="430" y="113"/>
                    </a:lnTo>
                    <a:lnTo>
                      <a:pt x="443" y="130"/>
                    </a:lnTo>
                    <a:lnTo>
                      <a:pt x="455" y="149"/>
                    </a:lnTo>
                    <a:lnTo>
                      <a:pt x="464" y="168"/>
                    </a:lnTo>
                    <a:lnTo>
                      <a:pt x="468" y="179"/>
                    </a:lnTo>
                    <a:lnTo>
                      <a:pt x="472" y="189"/>
                    </a:lnTo>
                    <a:lnTo>
                      <a:pt x="475" y="199"/>
                    </a:lnTo>
                    <a:lnTo>
                      <a:pt x="477" y="211"/>
                    </a:lnTo>
                    <a:lnTo>
                      <a:pt x="479" y="222"/>
                    </a:lnTo>
                    <a:lnTo>
                      <a:pt x="481" y="233"/>
                    </a:lnTo>
                    <a:lnTo>
                      <a:pt x="482" y="245"/>
                    </a:lnTo>
                    <a:lnTo>
                      <a:pt x="482" y="256"/>
                    </a:lnTo>
                    <a:lnTo>
                      <a:pt x="482" y="276"/>
                    </a:lnTo>
                    <a:lnTo>
                      <a:pt x="478" y="294"/>
                    </a:lnTo>
                    <a:lnTo>
                      <a:pt x="475" y="312"/>
                    </a:lnTo>
                    <a:lnTo>
                      <a:pt x="470" y="330"/>
                    </a:lnTo>
                    <a:lnTo>
                      <a:pt x="462" y="347"/>
                    </a:lnTo>
                    <a:lnTo>
                      <a:pt x="455" y="364"/>
                    </a:lnTo>
                    <a:lnTo>
                      <a:pt x="445" y="380"/>
                    </a:lnTo>
                    <a:lnTo>
                      <a:pt x="434" y="395"/>
                    </a:lnTo>
                    <a:lnTo>
                      <a:pt x="423" y="409"/>
                    </a:lnTo>
                    <a:lnTo>
                      <a:pt x="410" y="421"/>
                    </a:lnTo>
                    <a:lnTo>
                      <a:pt x="396" y="433"/>
                    </a:lnTo>
                    <a:lnTo>
                      <a:pt x="381" y="444"/>
                    </a:lnTo>
                    <a:lnTo>
                      <a:pt x="365" y="454"/>
                    </a:lnTo>
                    <a:lnTo>
                      <a:pt x="349" y="462"/>
                    </a:lnTo>
                    <a:lnTo>
                      <a:pt x="331" y="469"/>
                    </a:lnTo>
                    <a:lnTo>
                      <a:pt x="312" y="475"/>
                    </a:lnTo>
                    <a:close/>
                    <a:moveTo>
                      <a:pt x="256" y="0"/>
                    </a:moveTo>
                    <a:lnTo>
                      <a:pt x="244" y="1"/>
                    </a:lnTo>
                    <a:lnTo>
                      <a:pt x="230" y="2"/>
                    </a:lnTo>
                    <a:lnTo>
                      <a:pt x="218" y="3"/>
                    </a:lnTo>
                    <a:lnTo>
                      <a:pt x="205" y="5"/>
                    </a:lnTo>
                    <a:lnTo>
                      <a:pt x="192" y="9"/>
                    </a:lnTo>
                    <a:lnTo>
                      <a:pt x="180" y="12"/>
                    </a:lnTo>
                    <a:lnTo>
                      <a:pt x="168" y="16"/>
                    </a:lnTo>
                    <a:lnTo>
                      <a:pt x="157" y="20"/>
                    </a:lnTo>
                    <a:lnTo>
                      <a:pt x="145" y="26"/>
                    </a:lnTo>
                    <a:lnTo>
                      <a:pt x="134" y="31"/>
                    </a:lnTo>
                    <a:lnTo>
                      <a:pt x="123" y="38"/>
                    </a:lnTo>
                    <a:lnTo>
                      <a:pt x="113" y="44"/>
                    </a:lnTo>
                    <a:lnTo>
                      <a:pt x="103" y="52"/>
                    </a:lnTo>
                    <a:lnTo>
                      <a:pt x="93" y="59"/>
                    </a:lnTo>
                    <a:lnTo>
                      <a:pt x="84" y="67"/>
                    </a:lnTo>
                    <a:lnTo>
                      <a:pt x="75" y="75"/>
                    </a:lnTo>
                    <a:lnTo>
                      <a:pt x="67" y="85"/>
                    </a:lnTo>
                    <a:lnTo>
                      <a:pt x="59" y="93"/>
                    </a:lnTo>
                    <a:lnTo>
                      <a:pt x="52" y="103"/>
                    </a:lnTo>
                    <a:lnTo>
                      <a:pt x="44" y="114"/>
                    </a:lnTo>
                    <a:lnTo>
                      <a:pt x="38" y="123"/>
                    </a:lnTo>
                    <a:lnTo>
                      <a:pt x="31" y="134"/>
                    </a:lnTo>
                    <a:lnTo>
                      <a:pt x="26" y="146"/>
                    </a:lnTo>
                    <a:lnTo>
                      <a:pt x="20" y="157"/>
                    </a:lnTo>
                    <a:lnTo>
                      <a:pt x="16" y="168"/>
                    </a:lnTo>
                    <a:lnTo>
                      <a:pt x="12" y="180"/>
                    </a:lnTo>
                    <a:lnTo>
                      <a:pt x="9" y="192"/>
                    </a:lnTo>
                    <a:lnTo>
                      <a:pt x="5" y="205"/>
                    </a:lnTo>
                    <a:lnTo>
                      <a:pt x="3" y="218"/>
                    </a:lnTo>
                    <a:lnTo>
                      <a:pt x="1" y="231"/>
                    </a:lnTo>
                    <a:lnTo>
                      <a:pt x="0" y="243"/>
                    </a:lnTo>
                    <a:lnTo>
                      <a:pt x="0" y="256"/>
                    </a:lnTo>
                    <a:lnTo>
                      <a:pt x="1" y="277"/>
                    </a:lnTo>
                    <a:lnTo>
                      <a:pt x="3" y="298"/>
                    </a:lnTo>
                    <a:lnTo>
                      <a:pt x="8" y="317"/>
                    </a:lnTo>
                    <a:lnTo>
                      <a:pt x="13" y="338"/>
                    </a:lnTo>
                    <a:lnTo>
                      <a:pt x="20" y="356"/>
                    </a:lnTo>
                    <a:lnTo>
                      <a:pt x="29" y="374"/>
                    </a:lnTo>
                    <a:lnTo>
                      <a:pt x="39" y="391"/>
                    </a:lnTo>
                    <a:lnTo>
                      <a:pt x="50" y="409"/>
                    </a:lnTo>
                    <a:lnTo>
                      <a:pt x="63" y="424"/>
                    </a:lnTo>
                    <a:lnTo>
                      <a:pt x="77" y="439"/>
                    </a:lnTo>
                    <a:lnTo>
                      <a:pt x="91" y="451"/>
                    </a:lnTo>
                    <a:lnTo>
                      <a:pt x="107" y="464"/>
                    </a:lnTo>
                    <a:lnTo>
                      <a:pt x="124" y="475"/>
                    </a:lnTo>
                    <a:lnTo>
                      <a:pt x="143" y="485"/>
                    </a:lnTo>
                    <a:lnTo>
                      <a:pt x="161" y="493"/>
                    </a:lnTo>
                    <a:lnTo>
                      <a:pt x="181" y="501"/>
                    </a:lnTo>
                    <a:lnTo>
                      <a:pt x="181" y="543"/>
                    </a:lnTo>
                    <a:lnTo>
                      <a:pt x="181" y="545"/>
                    </a:lnTo>
                    <a:lnTo>
                      <a:pt x="182" y="548"/>
                    </a:lnTo>
                    <a:lnTo>
                      <a:pt x="183" y="550"/>
                    </a:lnTo>
                    <a:lnTo>
                      <a:pt x="186" y="553"/>
                    </a:lnTo>
                    <a:lnTo>
                      <a:pt x="188" y="554"/>
                    </a:lnTo>
                    <a:lnTo>
                      <a:pt x="190" y="557"/>
                    </a:lnTo>
                    <a:lnTo>
                      <a:pt x="193" y="557"/>
                    </a:lnTo>
                    <a:lnTo>
                      <a:pt x="196" y="558"/>
                    </a:lnTo>
                    <a:lnTo>
                      <a:pt x="316" y="558"/>
                    </a:lnTo>
                    <a:lnTo>
                      <a:pt x="320" y="557"/>
                    </a:lnTo>
                    <a:lnTo>
                      <a:pt x="322" y="557"/>
                    </a:lnTo>
                    <a:lnTo>
                      <a:pt x="325" y="554"/>
                    </a:lnTo>
                    <a:lnTo>
                      <a:pt x="327" y="553"/>
                    </a:lnTo>
                    <a:lnTo>
                      <a:pt x="329" y="550"/>
                    </a:lnTo>
                    <a:lnTo>
                      <a:pt x="330" y="548"/>
                    </a:lnTo>
                    <a:lnTo>
                      <a:pt x="331" y="545"/>
                    </a:lnTo>
                    <a:lnTo>
                      <a:pt x="331" y="543"/>
                    </a:lnTo>
                    <a:lnTo>
                      <a:pt x="331" y="501"/>
                    </a:lnTo>
                    <a:lnTo>
                      <a:pt x="351" y="493"/>
                    </a:lnTo>
                    <a:lnTo>
                      <a:pt x="370" y="485"/>
                    </a:lnTo>
                    <a:lnTo>
                      <a:pt x="388" y="475"/>
                    </a:lnTo>
                    <a:lnTo>
                      <a:pt x="404" y="464"/>
                    </a:lnTo>
                    <a:lnTo>
                      <a:pt x="420" y="451"/>
                    </a:lnTo>
                    <a:lnTo>
                      <a:pt x="436" y="439"/>
                    </a:lnTo>
                    <a:lnTo>
                      <a:pt x="449" y="424"/>
                    </a:lnTo>
                    <a:lnTo>
                      <a:pt x="462" y="409"/>
                    </a:lnTo>
                    <a:lnTo>
                      <a:pt x="473" y="391"/>
                    </a:lnTo>
                    <a:lnTo>
                      <a:pt x="483" y="374"/>
                    </a:lnTo>
                    <a:lnTo>
                      <a:pt x="491" y="356"/>
                    </a:lnTo>
                    <a:lnTo>
                      <a:pt x="499" y="338"/>
                    </a:lnTo>
                    <a:lnTo>
                      <a:pt x="504" y="317"/>
                    </a:lnTo>
                    <a:lnTo>
                      <a:pt x="508" y="298"/>
                    </a:lnTo>
                    <a:lnTo>
                      <a:pt x="512" y="277"/>
                    </a:lnTo>
                    <a:lnTo>
                      <a:pt x="512" y="256"/>
                    </a:lnTo>
                    <a:lnTo>
                      <a:pt x="512" y="243"/>
                    </a:lnTo>
                    <a:lnTo>
                      <a:pt x="511" y="231"/>
                    </a:lnTo>
                    <a:lnTo>
                      <a:pt x="510" y="218"/>
                    </a:lnTo>
                    <a:lnTo>
                      <a:pt x="507" y="205"/>
                    </a:lnTo>
                    <a:lnTo>
                      <a:pt x="504" y="192"/>
                    </a:lnTo>
                    <a:lnTo>
                      <a:pt x="501" y="180"/>
                    </a:lnTo>
                    <a:lnTo>
                      <a:pt x="497" y="168"/>
                    </a:lnTo>
                    <a:lnTo>
                      <a:pt x="492" y="157"/>
                    </a:lnTo>
                    <a:lnTo>
                      <a:pt x="487" y="146"/>
                    </a:lnTo>
                    <a:lnTo>
                      <a:pt x="482" y="134"/>
                    </a:lnTo>
                    <a:lnTo>
                      <a:pt x="475" y="123"/>
                    </a:lnTo>
                    <a:lnTo>
                      <a:pt x="469" y="114"/>
                    </a:lnTo>
                    <a:lnTo>
                      <a:pt x="461" y="103"/>
                    </a:lnTo>
                    <a:lnTo>
                      <a:pt x="454" y="93"/>
                    </a:lnTo>
                    <a:lnTo>
                      <a:pt x="445" y="85"/>
                    </a:lnTo>
                    <a:lnTo>
                      <a:pt x="437" y="75"/>
                    </a:lnTo>
                    <a:lnTo>
                      <a:pt x="428" y="67"/>
                    </a:lnTo>
                    <a:lnTo>
                      <a:pt x="418" y="59"/>
                    </a:lnTo>
                    <a:lnTo>
                      <a:pt x="409" y="52"/>
                    </a:lnTo>
                    <a:lnTo>
                      <a:pt x="399" y="44"/>
                    </a:lnTo>
                    <a:lnTo>
                      <a:pt x="388" y="38"/>
                    </a:lnTo>
                    <a:lnTo>
                      <a:pt x="378" y="31"/>
                    </a:lnTo>
                    <a:lnTo>
                      <a:pt x="367" y="26"/>
                    </a:lnTo>
                    <a:lnTo>
                      <a:pt x="356" y="20"/>
                    </a:lnTo>
                    <a:lnTo>
                      <a:pt x="344" y="16"/>
                    </a:lnTo>
                    <a:lnTo>
                      <a:pt x="333" y="12"/>
                    </a:lnTo>
                    <a:lnTo>
                      <a:pt x="320" y="9"/>
                    </a:lnTo>
                    <a:lnTo>
                      <a:pt x="308" y="5"/>
                    </a:lnTo>
                    <a:lnTo>
                      <a:pt x="295" y="3"/>
                    </a:lnTo>
                    <a:lnTo>
                      <a:pt x="282" y="2"/>
                    </a:lnTo>
                    <a:lnTo>
                      <a:pt x="269" y="1"/>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8" name="Freeform 210">
                <a:extLst>
                  <a:ext uri="{FF2B5EF4-FFF2-40B4-BE49-F238E27FC236}">
                    <a16:creationId xmlns:a16="http://schemas.microsoft.com/office/drawing/2014/main" id="{8C41D134-4F14-49B5-83B3-F05B0DA09BC8}"/>
                  </a:ext>
                </a:extLst>
              </p:cNvPr>
              <p:cNvSpPr>
                <a:spLocks/>
              </p:cNvSpPr>
              <p:nvPr/>
            </p:nvSpPr>
            <p:spPr bwMode="auto">
              <a:xfrm>
                <a:off x="11045825" y="2363788"/>
                <a:ext cx="28575" cy="9525"/>
              </a:xfrm>
              <a:custGeom>
                <a:avLst/>
                <a:gdLst>
                  <a:gd name="T0" fmla="*/ 75 w 90"/>
                  <a:gd name="T1" fmla="*/ 0 h 30"/>
                  <a:gd name="T2" fmla="*/ 15 w 90"/>
                  <a:gd name="T3" fmla="*/ 0 h 30"/>
                  <a:gd name="T4" fmla="*/ 12 w 90"/>
                  <a:gd name="T5" fmla="*/ 0 h 30"/>
                  <a:gd name="T6" fmla="*/ 9 w 90"/>
                  <a:gd name="T7" fmla="*/ 1 h 30"/>
                  <a:gd name="T8" fmla="*/ 6 w 90"/>
                  <a:gd name="T9" fmla="*/ 2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8 h 30"/>
                  <a:gd name="T30" fmla="*/ 9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2 h 30"/>
                  <a:gd name="T64" fmla="*/ 80 w 90"/>
                  <a:gd name="T65" fmla="*/ 1 h 30"/>
                  <a:gd name="T66" fmla="*/ 78 w 90"/>
                  <a:gd name="T67" fmla="*/ 0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0"/>
                    </a:lnTo>
                    <a:lnTo>
                      <a:pt x="9" y="1"/>
                    </a:lnTo>
                    <a:lnTo>
                      <a:pt x="6" y="2"/>
                    </a:lnTo>
                    <a:lnTo>
                      <a:pt x="4" y="5"/>
                    </a:lnTo>
                    <a:lnTo>
                      <a:pt x="2" y="7"/>
                    </a:lnTo>
                    <a:lnTo>
                      <a:pt x="1" y="9"/>
                    </a:lnTo>
                    <a:lnTo>
                      <a:pt x="0" y="12"/>
                    </a:lnTo>
                    <a:lnTo>
                      <a:pt x="0" y="15"/>
                    </a:lnTo>
                    <a:lnTo>
                      <a:pt x="0" y="19"/>
                    </a:lnTo>
                    <a:lnTo>
                      <a:pt x="1" y="21"/>
                    </a:lnTo>
                    <a:lnTo>
                      <a:pt x="2" y="24"/>
                    </a:lnTo>
                    <a:lnTo>
                      <a:pt x="4" y="26"/>
                    </a:lnTo>
                    <a:lnTo>
                      <a:pt x="6" y="28"/>
                    </a:lnTo>
                    <a:lnTo>
                      <a:pt x="9" y="29"/>
                    </a:lnTo>
                    <a:lnTo>
                      <a:pt x="12" y="30"/>
                    </a:lnTo>
                    <a:lnTo>
                      <a:pt x="15" y="30"/>
                    </a:lnTo>
                    <a:lnTo>
                      <a:pt x="75" y="30"/>
                    </a:lnTo>
                    <a:lnTo>
                      <a:pt x="78" y="30"/>
                    </a:lnTo>
                    <a:lnTo>
                      <a:pt x="80" y="29"/>
                    </a:lnTo>
                    <a:lnTo>
                      <a:pt x="84" y="27"/>
                    </a:lnTo>
                    <a:lnTo>
                      <a:pt x="86" y="26"/>
                    </a:lnTo>
                    <a:lnTo>
                      <a:pt x="88" y="24"/>
                    </a:lnTo>
                    <a:lnTo>
                      <a:pt x="89" y="21"/>
                    </a:lnTo>
                    <a:lnTo>
                      <a:pt x="90" y="19"/>
                    </a:lnTo>
                    <a:lnTo>
                      <a:pt x="90" y="15"/>
                    </a:lnTo>
                    <a:lnTo>
                      <a:pt x="90" y="12"/>
                    </a:lnTo>
                    <a:lnTo>
                      <a:pt x="89" y="9"/>
                    </a:lnTo>
                    <a:lnTo>
                      <a:pt x="88" y="7"/>
                    </a:lnTo>
                    <a:lnTo>
                      <a:pt x="86" y="5"/>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0" name="Freeform 211">
                <a:extLst>
                  <a:ext uri="{FF2B5EF4-FFF2-40B4-BE49-F238E27FC236}">
                    <a16:creationId xmlns:a16="http://schemas.microsoft.com/office/drawing/2014/main" id="{ED6D0F5E-6B83-476A-A9BF-46B87FE79BC5}"/>
                  </a:ext>
                </a:extLst>
              </p:cNvPr>
              <p:cNvSpPr>
                <a:spLocks/>
              </p:cNvSpPr>
              <p:nvPr/>
            </p:nvSpPr>
            <p:spPr bwMode="auto">
              <a:xfrm>
                <a:off x="11074400" y="2276475"/>
                <a:ext cx="33338" cy="33338"/>
              </a:xfrm>
              <a:custGeom>
                <a:avLst/>
                <a:gdLst>
                  <a:gd name="T0" fmla="*/ 90 w 105"/>
                  <a:gd name="T1" fmla="*/ 105 h 105"/>
                  <a:gd name="T2" fmla="*/ 93 w 105"/>
                  <a:gd name="T3" fmla="*/ 105 h 105"/>
                  <a:gd name="T4" fmla="*/ 97 w 105"/>
                  <a:gd name="T5" fmla="*/ 104 h 105"/>
                  <a:gd name="T6" fmla="*/ 99 w 105"/>
                  <a:gd name="T7" fmla="*/ 103 h 105"/>
                  <a:gd name="T8" fmla="*/ 101 w 105"/>
                  <a:gd name="T9" fmla="*/ 101 h 105"/>
                  <a:gd name="T10" fmla="*/ 103 w 105"/>
                  <a:gd name="T11" fmla="*/ 99 h 105"/>
                  <a:gd name="T12" fmla="*/ 104 w 105"/>
                  <a:gd name="T13" fmla="*/ 97 h 105"/>
                  <a:gd name="T14" fmla="*/ 105 w 105"/>
                  <a:gd name="T15" fmla="*/ 93 h 105"/>
                  <a:gd name="T16" fmla="*/ 105 w 105"/>
                  <a:gd name="T17" fmla="*/ 90 h 105"/>
                  <a:gd name="T18" fmla="*/ 105 w 105"/>
                  <a:gd name="T19" fmla="*/ 88 h 105"/>
                  <a:gd name="T20" fmla="*/ 104 w 105"/>
                  <a:gd name="T21" fmla="*/ 85 h 105"/>
                  <a:gd name="T22" fmla="*/ 103 w 105"/>
                  <a:gd name="T23" fmla="*/ 83 h 105"/>
                  <a:gd name="T24" fmla="*/ 101 w 105"/>
                  <a:gd name="T25" fmla="*/ 79 h 105"/>
                  <a:gd name="T26" fmla="*/ 26 w 105"/>
                  <a:gd name="T27" fmla="*/ 4 h 105"/>
                  <a:gd name="T28" fmla="*/ 24 w 105"/>
                  <a:gd name="T29" fmla="*/ 2 h 105"/>
                  <a:gd name="T30" fmla="*/ 20 w 105"/>
                  <a:gd name="T31" fmla="*/ 1 h 105"/>
                  <a:gd name="T32" fmla="*/ 18 w 105"/>
                  <a:gd name="T33" fmla="*/ 0 h 105"/>
                  <a:gd name="T34" fmla="*/ 15 w 105"/>
                  <a:gd name="T35" fmla="*/ 0 h 105"/>
                  <a:gd name="T36" fmla="*/ 12 w 105"/>
                  <a:gd name="T37" fmla="*/ 0 h 105"/>
                  <a:gd name="T38" fmla="*/ 10 w 105"/>
                  <a:gd name="T39" fmla="*/ 1 h 105"/>
                  <a:gd name="T40" fmla="*/ 6 w 105"/>
                  <a:gd name="T41" fmla="*/ 3 h 105"/>
                  <a:gd name="T42" fmla="*/ 4 w 105"/>
                  <a:gd name="T43" fmla="*/ 4 h 105"/>
                  <a:gd name="T44" fmla="*/ 2 w 105"/>
                  <a:gd name="T45" fmla="*/ 6 h 105"/>
                  <a:gd name="T46" fmla="*/ 1 w 105"/>
                  <a:gd name="T47" fmla="*/ 10 h 105"/>
                  <a:gd name="T48" fmla="*/ 0 w 105"/>
                  <a:gd name="T49" fmla="*/ 13 h 105"/>
                  <a:gd name="T50" fmla="*/ 0 w 105"/>
                  <a:gd name="T51" fmla="*/ 15 h 105"/>
                  <a:gd name="T52" fmla="*/ 0 w 105"/>
                  <a:gd name="T53" fmla="*/ 18 h 105"/>
                  <a:gd name="T54" fmla="*/ 1 w 105"/>
                  <a:gd name="T55" fmla="*/ 21 h 105"/>
                  <a:gd name="T56" fmla="*/ 2 w 105"/>
                  <a:gd name="T57" fmla="*/ 24 h 105"/>
                  <a:gd name="T58" fmla="*/ 4 w 105"/>
                  <a:gd name="T59" fmla="*/ 26 h 105"/>
                  <a:gd name="T60" fmla="*/ 79 w 105"/>
                  <a:gd name="T61" fmla="*/ 101 h 105"/>
                  <a:gd name="T62" fmla="*/ 83 w 105"/>
                  <a:gd name="T63" fmla="*/ 103 h 105"/>
                  <a:gd name="T64" fmla="*/ 85 w 105"/>
                  <a:gd name="T65" fmla="*/ 104 h 105"/>
                  <a:gd name="T66" fmla="*/ 88 w 105"/>
                  <a:gd name="T67" fmla="*/ 105 h 105"/>
                  <a:gd name="T68" fmla="*/ 90 w 105"/>
                  <a:gd name="T6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05">
                    <a:moveTo>
                      <a:pt x="90" y="105"/>
                    </a:moveTo>
                    <a:lnTo>
                      <a:pt x="93" y="105"/>
                    </a:lnTo>
                    <a:lnTo>
                      <a:pt x="97" y="104"/>
                    </a:lnTo>
                    <a:lnTo>
                      <a:pt x="99" y="103"/>
                    </a:lnTo>
                    <a:lnTo>
                      <a:pt x="101" y="101"/>
                    </a:lnTo>
                    <a:lnTo>
                      <a:pt x="103" y="99"/>
                    </a:lnTo>
                    <a:lnTo>
                      <a:pt x="104" y="97"/>
                    </a:lnTo>
                    <a:lnTo>
                      <a:pt x="105" y="93"/>
                    </a:lnTo>
                    <a:lnTo>
                      <a:pt x="105" y="90"/>
                    </a:lnTo>
                    <a:lnTo>
                      <a:pt x="105" y="88"/>
                    </a:lnTo>
                    <a:lnTo>
                      <a:pt x="104" y="85"/>
                    </a:lnTo>
                    <a:lnTo>
                      <a:pt x="103" y="83"/>
                    </a:lnTo>
                    <a:lnTo>
                      <a:pt x="101" y="79"/>
                    </a:lnTo>
                    <a:lnTo>
                      <a:pt x="26" y="4"/>
                    </a:lnTo>
                    <a:lnTo>
                      <a:pt x="24" y="2"/>
                    </a:lnTo>
                    <a:lnTo>
                      <a:pt x="20" y="1"/>
                    </a:lnTo>
                    <a:lnTo>
                      <a:pt x="18" y="0"/>
                    </a:lnTo>
                    <a:lnTo>
                      <a:pt x="15" y="0"/>
                    </a:lnTo>
                    <a:lnTo>
                      <a:pt x="12" y="0"/>
                    </a:lnTo>
                    <a:lnTo>
                      <a:pt x="10" y="1"/>
                    </a:lnTo>
                    <a:lnTo>
                      <a:pt x="6" y="3"/>
                    </a:lnTo>
                    <a:lnTo>
                      <a:pt x="4" y="4"/>
                    </a:lnTo>
                    <a:lnTo>
                      <a:pt x="2" y="6"/>
                    </a:lnTo>
                    <a:lnTo>
                      <a:pt x="1" y="10"/>
                    </a:lnTo>
                    <a:lnTo>
                      <a:pt x="0" y="13"/>
                    </a:lnTo>
                    <a:lnTo>
                      <a:pt x="0" y="15"/>
                    </a:lnTo>
                    <a:lnTo>
                      <a:pt x="0" y="18"/>
                    </a:lnTo>
                    <a:lnTo>
                      <a:pt x="1" y="21"/>
                    </a:lnTo>
                    <a:lnTo>
                      <a:pt x="2" y="24"/>
                    </a:lnTo>
                    <a:lnTo>
                      <a:pt x="4" y="26"/>
                    </a:lnTo>
                    <a:lnTo>
                      <a:pt x="79" y="101"/>
                    </a:lnTo>
                    <a:lnTo>
                      <a:pt x="83" y="103"/>
                    </a:lnTo>
                    <a:lnTo>
                      <a:pt x="85" y="104"/>
                    </a:lnTo>
                    <a:lnTo>
                      <a:pt x="88" y="105"/>
                    </a:lnTo>
                    <a:lnTo>
                      <a:pt x="9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2" name="Freeform 212">
                <a:extLst>
                  <a:ext uri="{FF2B5EF4-FFF2-40B4-BE49-F238E27FC236}">
                    <a16:creationId xmlns:a16="http://schemas.microsoft.com/office/drawing/2014/main" id="{EA35A4E2-3AA1-4EE2-BCB8-D9AEBA7D5404}"/>
                  </a:ext>
                </a:extLst>
              </p:cNvPr>
              <p:cNvSpPr>
                <a:spLocks/>
              </p:cNvSpPr>
              <p:nvPr/>
            </p:nvSpPr>
            <p:spPr bwMode="auto">
              <a:xfrm>
                <a:off x="11169650" y="2247900"/>
                <a:ext cx="9525" cy="28575"/>
              </a:xfrm>
              <a:custGeom>
                <a:avLst/>
                <a:gdLst>
                  <a:gd name="T0" fmla="*/ 15 w 30"/>
                  <a:gd name="T1" fmla="*/ 90 h 90"/>
                  <a:gd name="T2" fmla="*/ 19 w 30"/>
                  <a:gd name="T3" fmla="*/ 90 h 90"/>
                  <a:gd name="T4" fmla="*/ 21 w 30"/>
                  <a:gd name="T5" fmla="*/ 89 h 90"/>
                  <a:gd name="T6" fmla="*/ 24 w 30"/>
                  <a:gd name="T7" fmla="*/ 88 h 90"/>
                  <a:gd name="T8" fmla="*/ 26 w 30"/>
                  <a:gd name="T9" fmla="*/ 86 h 90"/>
                  <a:gd name="T10" fmla="*/ 27 w 30"/>
                  <a:gd name="T11" fmla="*/ 84 h 90"/>
                  <a:gd name="T12" fmla="*/ 29 w 30"/>
                  <a:gd name="T13" fmla="*/ 81 h 90"/>
                  <a:gd name="T14" fmla="*/ 30 w 30"/>
                  <a:gd name="T15" fmla="*/ 78 h 90"/>
                  <a:gd name="T16" fmla="*/ 30 w 30"/>
                  <a:gd name="T17" fmla="*/ 75 h 90"/>
                  <a:gd name="T18" fmla="*/ 30 w 30"/>
                  <a:gd name="T19" fmla="*/ 15 h 90"/>
                  <a:gd name="T20" fmla="*/ 30 w 30"/>
                  <a:gd name="T21" fmla="*/ 12 h 90"/>
                  <a:gd name="T22" fmla="*/ 29 w 30"/>
                  <a:gd name="T23" fmla="*/ 10 h 90"/>
                  <a:gd name="T24" fmla="*/ 27 w 30"/>
                  <a:gd name="T25" fmla="*/ 6 h 90"/>
                  <a:gd name="T26" fmla="*/ 26 w 30"/>
                  <a:gd name="T27" fmla="*/ 4 h 90"/>
                  <a:gd name="T28" fmla="*/ 24 w 30"/>
                  <a:gd name="T29" fmla="*/ 2 h 90"/>
                  <a:gd name="T30" fmla="*/ 21 w 30"/>
                  <a:gd name="T31" fmla="*/ 1 h 90"/>
                  <a:gd name="T32" fmla="*/ 19 w 30"/>
                  <a:gd name="T33" fmla="*/ 0 h 90"/>
                  <a:gd name="T34" fmla="*/ 15 w 30"/>
                  <a:gd name="T35" fmla="*/ 0 h 90"/>
                  <a:gd name="T36" fmla="*/ 12 w 30"/>
                  <a:gd name="T37" fmla="*/ 0 h 90"/>
                  <a:gd name="T38" fmla="*/ 9 w 30"/>
                  <a:gd name="T39" fmla="*/ 1 h 90"/>
                  <a:gd name="T40" fmla="*/ 7 w 30"/>
                  <a:gd name="T41" fmla="*/ 2 h 90"/>
                  <a:gd name="T42" fmla="*/ 5 w 30"/>
                  <a:gd name="T43" fmla="*/ 4 h 90"/>
                  <a:gd name="T44" fmla="*/ 3 w 30"/>
                  <a:gd name="T45" fmla="*/ 6 h 90"/>
                  <a:gd name="T46" fmla="*/ 1 w 30"/>
                  <a:gd name="T47" fmla="*/ 10 h 90"/>
                  <a:gd name="T48" fmla="*/ 0 w 30"/>
                  <a:gd name="T49" fmla="*/ 12 h 90"/>
                  <a:gd name="T50" fmla="*/ 0 w 30"/>
                  <a:gd name="T51" fmla="*/ 15 h 90"/>
                  <a:gd name="T52" fmla="*/ 0 w 30"/>
                  <a:gd name="T53" fmla="*/ 75 h 90"/>
                  <a:gd name="T54" fmla="*/ 0 w 30"/>
                  <a:gd name="T55" fmla="*/ 78 h 90"/>
                  <a:gd name="T56" fmla="*/ 1 w 30"/>
                  <a:gd name="T57" fmla="*/ 81 h 90"/>
                  <a:gd name="T58" fmla="*/ 3 w 30"/>
                  <a:gd name="T59" fmla="*/ 84 h 90"/>
                  <a:gd name="T60" fmla="*/ 5 w 30"/>
                  <a:gd name="T61" fmla="*/ 86 h 90"/>
                  <a:gd name="T62" fmla="*/ 7 w 30"/>
                  <a:gd name="T63" fmla="*/ 88 h 90"/>
                  <a:gd name="T64" fmla="*/ 9 w 30"/>
                  <a:gd name="T65" fmla="*/ 89 h 90"/>
                  <a:gd name="T66" fmla="*/ 12 w 30"/>
                  <a:gd name="T67" fmla="*/ 90 h 90"/>
                  <a:gd name="T68" fmla="*/ 15 w 30"/>
                  <a:gd name="T6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90">
                    <a:moveTo>
                      <a:pt x="15" y="90"/>
                    </a:moveTo>
                    <a:lnTo>
                      <a:pt x="19" y="90"/>
                    </a:lnTo>
                    <a:lnTo>
                      <a:pt x="21" y="89"/>
                    </a:lnTo>
                    <a:lnTo>
                      <a:pt x="24" y="88"/>
                    </a:lnTo>
                    <a:lnTo>
                      <a:pt x="26" y="86"/>
                    </a:lnTo>
                    <a:lnTo>
                      <a:pt x="27" y="84"/>
                    </a:lnTo>
                    <a:lnTo>
                      <a:pt x="29" y="81"/>
                    </a:lnTo>
                    <a:lnTo>
                      <a:pt x="30" y="78"/>
                    </a:lnTo>
                    <a:lnTo>
                      <a:pt x="30" y="75"/>
                    </a:lnTo>
                    <a:lnTo>
                      <a:pt x="30" y="15"/>
                    </a:lnTo>
                    <a:lnTo>
                      <a:pt x="30" y="12"/>
                    </a:lnTo>
                    <a:lnTo>
                      <a:pt x="29" y="10"/>
                    </a:lnTo>
                    <a:lnTo>
                      <a:pt x="27" y="6"/>
                    </a:lnTo>
                    <a:lnTo>
                      <a:pt x="26" y="4"/>
                    </a:lnTo>
                    <a:lnTo>
                      <a:pt x="24" y="2"/>
                    </a:lnTo>
                    <a:lnTo>
                      <a:pt x="21" y="1"/>
                    </a:lnTo>
                    <a:lnTo>
                      <a:pt x="19" y="0"/>
                    </a:lnTo>
                    <a:lnTo>
                      <a:pt x="15" y="0"/>
                    </a:lnTo>
                    <a:lnTo>
                      <a:pt x="12" y="0"/>
                    </a:lnTo>
                    <a:lnTo>
                      <a:pt x="9" y="1"/>
                    </a:lnTo>
                    <a:lnTo>
                      <a:pt x="7" y="2"/>
                    </a:lnTo>
                    <a:lnTo>
                      <a:pt x="5" y="4"/>
                    </a:lnTo>
                    <a:lnTo>
                      <a:pt x="3" y="6"/>
                    </a:lnTo>
                    <a:lnTo>
                      <a:pt x="1" y="10"/>
                    </a:lnTo>
                    <a:lnTo>
                      <a:pt x="0" y="12"/>
                    </a:lnTo>
                    <a:lnTo>
                      <a:pt x="0" y="15"/>
                    </a:lnTo>
                    <a:lnTo>
                      <a:pt x="0" y="75"/>
                    </a:lnTo>
                    <a:lnTo>
                      <a:pt x="0" y="78"/>
                    </a:lnTo>
                    <a:lnTo>
                      <a:pt x="1" y="81"/>
                    </a:lnTo>
                    <a:lnTo>
                      <a:pt x="3" y="84"/>
                    </a:lnTo>
                    <a:lnTo>
                      <a:pt x="5" y="86"/>
                    </a:lnTo>
                    <a:lnTo>
                      <a:pt x="7" y="88"/>
                    </a:lnTo>
                    <a:lnTo>
                      <a:pt x="9" y="89"/>
                    </a:lnTo>
                    <a:lnTo>
                      <a:pt x="12" y="90"/>
                    </a:lnTo>
                    <a:lnTo>
                      <a:pt x="1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3" name="Freeform 213">
                <a:extLst>
                  <a:ext uri="{FF2B5EF4-FFF2-40B4-BE49-F238E27FC236}">
                    <a16:creationId xmlns:a16="http://schemas.microsoft.com/office/drawing/2014/main" id="{7042E3FA-9983-470A-8853-0005DDE802E6}"/>
                  </a:ext>
                </a:extLst>
              </p:cNvPr>
              <p:cNvSpPr>
                <a:spLocks/>
              </p:cNvSpPr>
              <p:nvPr/>
            </p:nvSpPr>
            <p:spPr bwMode="auto">
              <a:xfrm>
                <a:off x="11242675" y="2276475"/>
                <a:ext cx="33338" cy="33338"/>
              </a:xfrm>
              <a:custGeom>
                <a:avLst/>
                <a:gdLst>
                  <a:gd name="T0" fmla="*/ 100 w 106"/>
                  <a:gd name="T1" fmla="*/ 4 h 105"/>
                  <a:gd name="T2" fmla="*/ 98 w 106"/>
                  <a:gd name="T3" fmla="*/ 2 h 105"/>
                  <a:gd name="T4" fmla="*/ 96 w 106"/>
                  <a:gd name="T5" fmla="*/ 1 h 105"/>
                  <a:gd name="T6" fmla="*/ 93 w 106"/>
                  <a:gd name="T7" fmla="*/ 0 h 105"/>
                  <a:gd name="T8" fmla="*/ 90 w 106"/>
                  <a:gd name="T9" fmla="*/ 0 h 105"/>
                  <a:gd name="T10" fmla="*/ 88 w 106"/>
                  <a:gd name="T11" fmla="*/ 0 h 105"/>
                  <a:gd name="T12" fmla="*/ 84 w 106"/>
                  <a:gd name="T13" fmla="*/ 1 h 105"/>
                  <a:gd name="T14" fmla="*/ 82 w 106"/>
                  <a:gd name="T15" fmla="*/ 3 h 105"/>
                  <a:gd name="T16" fmla="*/ 80 w 106"/>
                  <a:gd name="T17" fmla="*/ 4 h 105"/>
                  <a:gd name="T18" fmla="*/ 4 w 106"/>
                  <a:gd name="T19" fmla="*/ 79 h 105"/>
                  <a:gd name="T20" fmla="*/ 3 w 106"/>
                  <a:gd name="T21" fmla="*/ 83 h 105"/>
                  <a:gd name="T22" fmla="*/ 1 w 106"/>
                  <a:gd name="T23" fmla="*/ 85 h 105"/>
                  <a:gd name="T24" fmla="*/ 0 w 106"/>
                  <a:gd name="T25" fmla="*/ 88 h 105"/>
                  <a:gd name="T26" fmla="*/ 0 w 106"/>
                  <a:gd name="T27" fmla="*/ 90 h 105"/>
                  <a:gd name="T28" fmla="*/ 0 w 106"/>
                  <a:gd name="T29" fmla="*/ 93 h 105"/>
                  <a:gd name="T30" fmla="*/ 1 w 106"/>
                  <a:gd name="T31" fmla="*/ 97 h 105"/>
                  <a:gd name="T32" fmla="*/ 3 w 106"/>
                  <a:gd name="T33" fmla="*/ 99 h 105"/>
                  <a:gd name="T34" fmla="*/ 4 w 106"/>
                  <a:gd name="T35" fmla="*/ 101 h 105"/>
                  <a:gd name="T36" fmla="*/ 7 w 106"/>
                  <a:gd name="T37" fmla="*/ 103 h 105"/>
                  <a:gd name="T38" fmla="*/ 9 w 106"/>
                  <a:gd name="T39" fmla="*/ 104 h 105"/>
                  <a:gd name="T40" fmla="*/ 12 w 106"/>
                  <a:gd name="T41" fmla="*/ 105 h 105"/>
                  <a:gd name="T42" fmla="*/ 15 w 106"/>
                  <a:gd name="T43" fmla="*/ 105 h 105"/>
                  <a:gd name="T44" fmla="*/ 18 w 106"/>
                  <a:gd name="T45" fmla="*/ 105 h 105"/>
                  <a:gd name="T46" fmla="*/ 21 w 106"/>
                  <a:gd name="T47" fmla="*/ 104 h 105"/>
                  <a:gd name="T48" fmla="*/ 23 w 106"/>
                  <a:gd name="T49" fmla="*/ 103 h 105"/>
                  <a:gd name="T50" fmla="*/ 25 w 106"/>
                  <a:gd name="T51" fmla="*/ 101 h 105"/>
                  <a:gd name="T52" fmla="*/ 100 w 106"/>
                  <a:gd name="T53" fmla="*/ 26 h 105"/>
                  <a:gd name="T54" fmla="*/ 103 w 106"/>
                  <a:gd name="T55" fmla="*/ 24 h 105"/>
                  <a:gd name="T56" fmla="*/ 105 w 106"/>
                  <a:gd name="T57" fmla="*/ 21 h 105"/>
                  <a:gd name="T58" fmla="*/ 105 w 106"/>
                  <a:gd name="T59" fmla="*/ 18 h 105"/>
                  <a:gd name="T60" fmla="*/ 106 w 106"/>
                  <a:gd name="T61" fmla="*/ 15 h 105"/>
                  <a:gd name="T62" fmla="*/ 105 w 106"/>
                  <a:gd name="T63" fmla="*/ 13 h 105"/>
                  <a:gd name="T64" fmla="*/ 105 w 106"/>
                  <a:gd name="T65" fmla="*/ 10 h 105"/>
                  <a:gd name="T66" fmla="*/ 103 w 106"/>
                  <a:gd name="T67" fmla="*/ 6 h 105"/>
                  <a:gd name="T68" fmla="*/ 100 w 106"/>
                  <a:gd name="T6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05">
                    <a:moveTo>
                      <a:pt x="100" y="4"/>
                    </a:moveTo>
                    <a:lnTo>
                      <a:pt x="98" y="2"/>
                    </a:lnTo>
                    <a:lnTo>
                      <a:pt x="96" y="1"/>
                    </a:lnTo>
                    <a:lnTo>
                      <a:pt x="93" y="0"/>
                    </a:lnTo>
                    <a:lnTo>
                      <a:pt x="90" y="0"/>
                    </a:lnTo>
                    <a:lnTo>
                      <a:pt x="88" y="0"/>
                    </a:lnTo>
                    <a:lnTo>
                      <a:pt x="84" y="1"/>
                    </a:lnTo>
                    <a:lnTo>
                      <a:pt x="82" y="3"/>
                    </a:lnTo>
                    <a:lnTo>
                      <a:pt x="80" y="4"/>
                    </a:lnTo>
                    <a:lnTo>
                      <a:pt x="4" y="79"/>
                    </a:lnTo>
                    <a:lnTo>
                      <a:pt x="3" y="83"/>
                    </a:lnTo>
                    <a:lnTo>
                      <a:pt x="1" y="85"/>
                    </a:lnTo>
                    <a:lnTo>
                      <a:pt x="0" y="88"/>
                    </a:lnTo>
                    <a:lnTo>
                      <a:pt x="0" y="90"/>
                    </a:lnTo>
                    <a:lnTo>
                      <a:pt x="0" y="93"/>
                    </a:lnTo>
                    <a:lnTo>
                      <a:pt x="1" y="97"/>
                    </a:lnTo>
                    <a:lnTo>
                      <a:pt x="3" y="99"/>
                    </a:lnTo>
                    <a:lnTo>
                      <a:pt x="4" y="101"/>
                    </a:lnTo>
                    <a:lnTo>
                      <a:pt x="7" y="103"/>
                    </a:lnTo>
                    <a:lnTo>
                      <a:pt x="9" y="104"/>
                    </a:lnTo>
                    <a:lnTo>
                      <a:pt x="12" y="105"/>
                    </a:lnTo>
                    <a:lnTo>
                      <a:pt x="15" y="105"/>
                    </a:lnTo>
                    <a:lnTo>
                      <a:pt x="18" y="105"/>
                    </a:lnTo>
                    <a:lnTo>
                      <a:pt x="21" y="104"/>
                    </a:lnTo>
                    <a:lnTo>
                      <a:pt x="23" y="103"/>
                    </a:lnTo>
                    <a:lnTo>
                      <a:pt x="25" y="101"/>
                    </a:lnTo>
                    <a:lnTo>
                      <a:pt x="100" y="26"/>
                    </a:lnTo>
                    <a:lnTo>
                      <a:pt x="103" y="24"/>
                    </a:lnTo>
                    <a:lnTo>
                      <a:pt x="105" y="21"/>
                    </a:lnTo>
                    <a:lnTo>
                      <a:pt x="105" y="18"/>
                    </a:lnTo>
                    <a:lnTo>
                      <a:pt x="106" y="15"/>
                    </a:lnTo>
                    <a:lnTo>
                      <a:pt x="105" y="13"/>
                    </a:lnTo>
                    <a:lnTo>
                      <a:pt x="105" y="10"/>
                    </a:lnTo>
                    <a:lnTo>
                      <a:pt x="103" y="6"/>
                    </a:lnTo>
                    <a:lnTo>
                      <a:pt x="10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4" name="Freeform 214">
                <a:extLst>
                  <a:ext uri="{FF2B5EF4-FFF2-40B4-BE49-F238E27FC236}">
                    <a16:creationId xmlns:a16="http://schemas.microsoft.com/office/drawing/2014/main" id="{79B61930-FC2D-4F77-AEEA-17EDC8244178}"/>
                  </a:ext>
                </a:extLst>
              </p:cNvPr>
              <p:cNvSpPr>
                <a:spLocks/>
              </p:cNvSpPr>
              <p:nvPr/>
            </p:nvSpPr>
            <p:spPr bwMode="auto">
              <a:xfrm>
                <a:off x="11276013" y="2363788"/>
                <a:ext cx="28575" cy="9525"/>
              </a:xfrm>
              <a:custGeom>
                <a:avLst/>
                <a:gdLst>
                  <a:gd name="T0" fmla="*/ 75 w 90"/>
                  <a:gd name="T1" fmla="*/ 0 h 30"/>
                  <a:gd name="T2" fmla="*/ 15 w 90"/>
                  <a:gd name="T3" fmla="*/ 0 h 30"/>
                  <a:gd name="T4" fmla="*/ 12 w 90"/>
                  <a:gd name="T5" fmla="*/ 0 h 30"/>
                  <a:gd name="T6" fmla="*/ 8 w 90"/>
                  <a:gd name="T7" fmla="*/ 1 h 30"/>
                  <a:gd name="T8" fmla="*/ 6 w 90"/>
                  <a:gd name="T9" fmla="*/ 2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8 h 30"/>
                  <a:gd name="T30" fmla="*/ 8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3 w 90"/>
                  <a:gd name="T43" fmla="*/ 27 h 30"/>
                  <a:gd name="T44" fmla="*/ 86 w 90"/>
                  <a:gd name="T45" fmla="*/ 26 h 30"/>
                  <a:gd name="T46" fmla="*/ 87 w 90"/>
                  <a:gd name="T47" fmla="*/ 24 h 30"/>
                  <a:gd name="T48" fmla="*/ 89 w 90"/>
                  <a:gd name="T49" fmla="*/ 21 h 30"/>
                  <a:gd name="T50" fmla="*/ 89 w 90"/>
                  <a:gd name="T51" fmla="*/ 19 h 30"/>
                  <a:gd name="T52" fmla="*/ 90 w 90"/>
                  <a:gd name="T53" fmla="*/ 15 h 30"/>
                  <a:gd name="T54" fmla="*/ 89 w 90"/>
                  <a:gd name="T55" fmla="*/ 12 h 30"/>
                  <a:gd name="T56" fmla="*/ 89 w 90"/>
                  <a:gd name="T57" fmla="*/ 9 h 30"/>
                  <a:gd name="T58" fmla="*/ 87 w 90"/>
                  <a:gd name="T59" fmla="*/ 7 h 30"/>
                  <a:gd name="T60" fmla="*/ 86 w 90"/>
                  <a:gd name="T61" fmla="*/ 5 h 30"/>
                  <a:gd name="T62" fmla="*/ 83 w 90"/>
                  <a:gd name="T63" fmla="*/ 2 h 30"/>
                  <a:gd name="T64" fmla="*/ 80 w 90"/>
                  <a:gd name="T65" fmla="*/ 1 h 30"/>
                  <a:gd name="T66" fmla="*/ 77 w 90"/>
                  <a:gd name="T67" fmla="*/ 0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0"/>
                    </a:lnTo>
                    <a:lnTo>
                      <a:pt x="8" y="1"/>
                    </a:lnTo>
                    <a:lnTo>
                      <a:pt x="6" y="2"/>
                    </a:lnTo>
                    <a:lnTo>
                      <a:pt x="4" y="5"/>
                    </a:lnTo>
                    <a:lnTo>
                      <a:pt x="2" y="7"/>
                    </a:lnTo>
                    <a:lnTo>
                      <a:pt x="1" y="9"/>
                    </a:lnTo>
                    <a:lnTo>
                      <a:pt x="0" y="12"/>
                    </a:lnTo>
                    <a:lnTo>
                      <a:pt x="0" y="15"/>
                    </a:lnTo>
                    <a:lnTo>
                      <a:pt x="0" y="19"/>
                    </a:lnTo>
                    <a:lnTo>
                      <a:pt x="1" y="21"/>
                    </a:lnTo>
                    <a:lnTo>
                      <a:pt x="2" y="24"/>
                    </a:lnTo>
                    <a:lnTo>
                      <a:pt x="4" y="26"/>
                    </a:lnTo>
                    <a:lnTo>
                      <a:pt x="6" y="28"/>
                    </a:lnTo>
                    <a:lnTo>
                      <a:pt x="8" y="29"/>
                    </a:lnTo>
                    <a:lnTo>
                      <a:pt x="12" y="30"/>
                    </a:lnTo>
                    <a:lnTo>
                      <a:pt x="15" y="30"/>
                    </a:lnTo>
                    <a:lnTo>
                      <a:pt x="75" y="30"/>
                    </a:lnTo>
                    <a:lnTo>
                      <a:pt x="78" y="30"/>
                    </a:lnTo>
                    <a:lnTo>
                      <a:pt x="80" y="29"/>
                    </a:lnTo>
                    <a:lnTo>
                      <a:pt x="83" y="27"/>
                    </a:lnTo>
                    <a:lnTo>
                      <a:pt x="86" y="26"/>
                    </a:lnTo>
                    <a:lnTo>
                      <a:pt x="87" y="24"/>
                    </a:lnTo>
                    <a:lnTo>
                      <a:pt x="89" y="21"/>
                    </a:lnTo>
                    <a:lnTo>
                      <a:pt x="89" y="19"/>
                    </a:lnTo>
                    <a:lnTo>
                      <a:pt x="90" y="15"/>
                    </a:lnTo>
                    <a:lnTo>
                      <a:pt x="89" y="12"/>
                    </a:lnTo>
                    <a:lnTo>
                      <a:pt x="89" y="9"/>
                    </a:lnTo>
                    <a:lnTo>
                      <a:pt x="87" y="7"/>
                    </a:lnTo>
                    <a:lnTo>
                      <a:pt x="86" y="5"/>
                    </a:lnTo>
                    <a:lnTo>
                      <a:pt x="83" y="2"/>
                    </a:lnTo>
                    <a:lnTo>
                      <a:pt x="80" y="1"/>
                    </a:lnTo>
                    <a:lnTo>
                      <a:pt x="77"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sp>
        <p:nvSpPr>
          <p:cNvPr id="186" name="TextBox 185">
            <a:extLst>
              <a:ext uri="{FF2B5EF4-FFF2-40B4-BE49-F238E27FC236}">
                <a16:creationId xmlns:a16="http://schemas.microsoft.com/office/drawing/2014/main" id="{DA241FF8-C491-4E61-871C-93567AF320A9}"/>
              </a:ext>
            </a:extLst>
          </p:cNvPr>
          <p:cNvSpPr txBox="1"/>
          <p:nvPr/>
        </p:nvSpPr>
        <p:spPr>
          <a:xfrm>
            <a:off x="5043195" y="2584390"/>
            <a:ext cx="6280612" cy="1325620"/>
          </a:xfrm>
          <a:prstGeom prst="rect">
            <a:avLst/>
          </a:prstGeom>
          <a:noFill/>
        </p:spPr>
        <p:txBody>
          <a:bodyPr wrap="square" lIns="46800" tIns="46800" rIns="46800" bIns="46800" rtlCol="0" anchor="t">
            <a:spAutoFit/>
          </a:bodyPr>
          <a:lstStyle/>
          <a:p>
            <a:pPr algn="just"/>
            <a:r>
              <a:rPr lang="es-ES" sz="1600" dirty="0"/>
              <a:t>En el primer </a:t>
            </a:r>
            <a:r>
              <a:rPr lang="es-ES" sz="1600" dirty="0" err="1"/>
              <a:t>dataset</a:t>
            </a:r>
            <a:r>
              <a:rPr lang="es-ES" sz="1600" dirty="0"/>
              <a:t>, hemos visto la importancia de las variables Edad, Antigüedad y el mayor riesgo de desistimiento para algunas funciones y ubicaciones, mientras que en el de IBM viajar a menudo, horas extraordinarias y salario combinado con otras variables tienen un mayor peso.</a:t>
            </a:r>
          </a:p>
        </p:txBody>
      </p:sp>
      <p:sp>
        <p:nvSpPr>
          <p:cNvPr id="188" name="TextBox 187">
            <a:extLst>
              <a:ext uri="{FF2B5EF4-FFF2-40B4-BE49-F238E27FC236}">
                <a16:creationId xmlns:a16="http://schemas.microsoft.com/office/drawing/2014/main" id="{CAFB3654-D23A-4151-9057-9EB7CCC377DE}"/>
              </a:ext>
            </a:extLst>
          </p:cNvPr>
          <p:cNvSpPr txBox="1"/>
          <p:nvPr/>
        </p:nvSpPr>
        <p:spPr>
          <a:xfrm>
            <a:off x="5097000" y="3846559"/>
            <a:ext cx="6687371" cy="1325620"/>
          </a:xfrm>
          <a:prstGeom prst="rect">
            <a:avLst/>
          </a:prstGeom>
          <a:noFill/>
        </p:spPr>
        <p:txBody>
          <a:bodyPr wrap="square" lIns="46800" tIns="46800" rIns="46800" bIns="46800" rtlCol="0" anchor="t">
            <a:spAutoFit/>
          </a:bodyPr>
          <a:lstStyle/>
          <a:p>
            <a:pPr algn="just"/>
            <a:r>
              <a:rPr lang="es-ES" sz="1600" dirty="0"/>
              <a:t>Hemos visto el efecto multiplicador que algunas variables pueden tener sobre otras, especialmente en el </a:t>
            </a:r>
            <a:r>
              <a:rPr lang="es-ES" sz="1600" dirty="0" err="1"/>
              <a:t>dataset</a:t>
            </a:r>
            <a:r>
              <a:rPr lang="es-ES" sz="1600" dirty="0"/>
              <a:t> de IBM dónde un salario bajo, sumado a una percepción de no sentirse valorado o años desde la última promoción hacen que se incrementen las posibilidades que un empleado pueda dejar nuestra empresa, perdiendo talento. </a:t>
            </a:r>
          </a:p>
        </p:txBody>
      </p:sp>
      <p:sp>
        <p:nvSpPr>
          <p:cNvPr id="190" name="TextBox 189">
            <a:extLst>
              <a:ext uri="{FF2B5EF4-FFF2-40B4-BE49-F238E27FC236}">
                <a16:creationId xmlns:a16="http://schemas.microsoft.com/office/drawing/2014/main" id="{7339B541-0BA7-4148-87BB-16915695303C}"/>
              </a:ext>
            </a:extLst>
          </p:cNvPr>
          <p:cNvSpPr txBox="1"/>
          <p:nvPr/>
        </p:nvSpPr>
        <p:spPr>
          <a:xfrm>
            <a:off x="4231666" y="5210905"/>
            <a:ext cx="7337482" cy="1325620"/>
          </a:xfrm>
          <a:prstGeom prst="rect">
            <a:avLst/>
          </a:prstGeom>
          <a:noFill/>
        </p:spPr>
        <p:txBody>
          <a:bodyPr wrap="square" lIns="46800" tIns="46800" rIns="46800" bIns="46800" rtlCol="0" anchor="t">
            <a:spAutoFit/>
          </a:bodyPr>
          <a:lstStyle/>
          <a:p>
            <a:pPr algn="just"/>
            <a:r>
              <a:rPr lang="es-ES" sz="1600" dirty="0"/>
              <a:t>Los datos históricos que poseen, les van a permitir tomar mejores decisiones basadas en los mismos, detectando patrones, tomar mejores decisiones financieras (reducir gastos,, hacer predicciones de perfiles en riesgo de dejar la empresa, analizar la plantilla, mejorar la composición de la misma y ordenar los relevos generacionales y traspaso de conocimiento.</a:t>
            </a:r>
          </a:p>
        </p:txBody>
      </p:sp>
      <p:sp>
        <p:nvSpPr>
          <p:cNvPr id="193" name="Oval 192">
            <a:extLst>
              <a:ext uri="{FF2B5EF4-FFF2-40B4-BE49-F238E27FC236}">
                <a16:creationId xmlns:a16="http://schemas.microsoft.com/office/drawing/2014/main" id="{D4A624C6-E72D-4447-920C-90FC2D7155CA}"/>
              </a:ext>
            </a:extLst>
          </p:cNvPr>
          <p:cNvSpPr>
            <a:spLocks noChangeAspect="1"/>
          </p:cNvSpPr>
          <p:nvPr/>
        </p:nvSpPr>
        <p:spPr>
          <a:xfrm>
            <a:off x="2778448" y="5121138"/>
            <a:ext cx="576000" cy="576000"/>
          </a:xfrm>
          <a:prstGeom prst="ellipse">
            <a:avLst/>
          </a:prstGeom>
          <a:noFill/>
          <a:ln w="635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8AF181A7-C089-4BC1-A4B0-09CE73F99DC6}"/>
              </a:ext>
            </a:extLst>
          </p:cNvPr>
          <p:cNvSpPr/>
          <p:nvPr/>
        </p:nvSpPr>
        <p:spPr>
          <a:xfrm>
            <a:off x="2832253" y="5174943"/>
            <a:ext cx="468390" cy="468390"/>
          </a:xfrm>
          <a:prstGeom prst="ellipse">
            <a:avLst/>
          </a:prstGeom>
          <a:solidFill>
            <a:sysClr val="window" lastClr="FFFFFF"/>
          </a:solidFill>
          <a:ln w="12700" cap="flat" cmpd="sng" algn="ctr">
            <a:solidFill>
              <a:srgbClr val="92D050"/>
            </a:solidFill>
            <a:prstDash val="solid"/>
            <a:miter lim="800000"/>
          </a:ln>
          <a:effectLst>
            <a:outerShdw blurRad="50800" dist="381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92D050"/>
                </a:solidFill>
                <a:effectLst/>
                <a:uLnTx/>
                <a:uFillTx/>
                <a:ea typeface="+mn-ea"/>
                <a:cs typeface="+mn-cs"/>
              </a:rPr>
              <a:t>4</a:t>
            </a:r>
          </a:p>
        </p:txBody>
      </p:sp>
      <p:sp>
        <p:nvSpPr>
          <p:cNvPr id="195" name="Oval 194">
            <a:extLst>
              <a:ext uri="{FF2B5EF4-FFF2-40B4-BE49-F238E27FC236}">
                <a16:creationId xmlns:a16="http://schemas.microsoft.com/office/drawing/2014/main" id="{F2AAFDC0-83CD-41C4-808C-84B55CBE4068}"/>
              </a:ext>
            </a:extLst>
          </p:cNvPr>
          <p:cNvSpPr>
            <a:spLocks noChangeAspect="1"/>
          </p:cNvSpPr>
          <p:nvPr/>
        </p:nvSpPr>
        <p:spPr>
          <a:xfrm>
            <a:off x="4028502" y="3888043"/>
            <a:ext cx="576000" cy="576000"/>
          </a:xfrm>
          <a:prstGeom prst="ellipse">
            <a:avLst/>
          </a:prstGeom>
          <a:noFill/>
          <a:ln w="635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6895EABB-3AEC-4681-876F-6A2FFA3E7B63}"/>
              </a:ext>
            </a:extLst>
          </p:cNvPr>
          <p:cNvSpPr/>
          <p:nvPr/>
        </p:nvSpPr>
        <p:spPr>
          <a:xfrm>
            <a:off x="4082307" y="3888840"/>
            <a:ext cx="468390" cy="468390"/>
          </a:xfrm>
          <a:prstGeom prst="ellipse">
            <a:avLst/>
          </a:prstGeom>
          <a:solidFill>
            <a:sysClr val="window" lastClr="FFFFFF"/>
          </a:solidFill>
          <a:ln w="12700" cap="flat" cmpd="sng" algn="ctr">
            <a:solidFill>
              <a:srgbClr val="92D050"/>
            </a:solidFill>
            <a:prstDash val="solid"/>
            <a:miter lim="800000"/>
          </a:ln>
          <a:effectLst>
            <a:outerShdw blurRad="50800" dist="381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92D050"/>
                </a:solidFill>
                <a:effectLst/>
                <a:uLnTx/>
                <a:uFillTx/>
                <a:ea typeface="+mn-ea"/>
                <a:cs typeface="+mn-cs"/>
              </a:rPr>
              <a:t>3</a:t>
            </a:r>
          </a:p>
        </p:txBody>
      </p:sp>
      <p:sp>
        <p:nvSpPr>
          <p:cNvPr id="197" name="Oval 196">
            <a:extLst>
              <a:ext uri="{FF2B5EF4-FFF2-40B4-BE49-F238E27FC236}">
                <a16:creationId xmlns:a16="http://schemas.microsoft.com/office/drawing/2014/main" id="{08A90A91-B91B-44D2-B6A5-7A5A15470E61}"/>
              </a:ext>
            </a:extLst>
          </p:cNvPr>
          <p:cNvSpPr>
            <a:spLocks noChangeAspect="1"/>
          </p:cNvSpPr>
          <p:nvPr/>
        </p:nvSpPr>
        <p:spPr>
          <a:xfrm>
            <a:off x="4028502" y="2645381"/>
            <a:ext cx="576000" cy="576000"/>
          </a:xfrm>
          <a:prstGeom prst="ellipse">
            <a:avLst/>
          </a:prstGeom>
          <a:noFill/>
          <a:ln w="635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Oval 197">
            <a:extLst>
              <a:ext uri="{FF2B5EF4-FFF2-40B4-BE49-F238E27FC236}">
                <a16:creationId xmlns:a16="http://schemas.microsoft.com/office/drawing/2014/main" id="{E5A2303E-2A05-4410-8F51-0D8F02F36A7E}"/>
              </a:ext>
            </a:extLst>
          </p:cNvPr>
          <p:cNvSpPr/>
          <p:nvPr/>
        </p:nvSpPr>
        <p:spPr>
          <a:xfrm>
            <a:off x="4082307" y="2699186"/>
            <a:ext cx="468390" cy="468390"/>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92D050"/>
                </a:solidFill>
                <a:effectLst/>
                <a:uLnTx/>
                <a:uFillTx/>
                <a:ea typeface="+mn-ea"/>
                <a:cs typeface="+mn-cs"/>
              </a:rPr>
              <a:t>2</a:t>
            </a:r>
          </a:p>
        </p:txBody>
      </p:sp>
      <p:cxnSp>
        <p:nvCxnSpPr>
          <p:cNvPr id="199" name="Straight Connector 198">
            <a:extLst>
              <a:ext uri="{FF2B5EF4-FFF2-40B4-BE49-F238E27FC236}">
                <a16:creationId xmlns:a16="http://schemas.microsoft.com/office/drawing/2014/main" id="{E1E6B431-559F-4183-AACE-9FAF2CAE7C9E}"/>
              </a:ext>
            </a:extLst>
          </p:cNvPr>
          <p:cNvCxnSpPr>
            <a:stCxn id="139" idx="0"/>
          </p:cNvCxnSpPr>
          <p:nvPr/>
        </p:nvCxnSpPr>
        <p:spPr>
          <a:xfrm>
            <a:off x="3066451" y="1384937"/>
            <a:ext cx="8311162" cy="0"/>
          </a:xfrm>
          <a:prstGeom prst="line">
            <a:avLst/>
          </a:prstGeom>
          <a:noFill/>
          <a:ln w="6350" cap="flat" cmpd="sng" algn="ctr">
            <a:solidFill>
              <a:srgbClr val="92D050"/>
            </a:solidFill>
            <a:prstDash val="solid"/>
            <a:miter lim="800000"/>
          </a:ln>
          <a:effectLst/>
        </p:spPr>
      </p:cxnSp>
      <p:cxnSp>
        <p:nvCxnSpPr>
          <p:cNvPr id="200" name="Straight Connector 199">
            <a:extLst>
              <a:ext uri="{FF2B5EF4-FFF2-40B4-BE49-F238E27FC236}">
                <a16:creationId xmlns:a16="http://schemas.microsoft.com/office/drawing/2014/main" id="{F283C766-D45A-48B3-A205-3D6E33B41C6F}"/>
              </a:ext>
            </a:extLst>
          </p:cNvPr>
          <p:cNvCxnSpPr>
            <a:stCxn id="193" idx="0"/>
          </p:cNvCxnSpPr>
          <p:nvPr/>
        </p:nvCxnSpPr>
        <p:spPr>
          <a:xfrm>
            <a:off x="3066451" y="5121138"/>
            <a:ext cx="8311162" cy="0"/>
          </a:xfrm>
          <a:prstGeom prst="line">
            <a:avLst/>
          </a:prstGeom>
          <a:noFill/>
          <a:ln w="6350" cap="flat" cmpd="sng" algn="ctr">
            <a:solidFill>
              <a:srgbClr val="92D050"/>
            </a:solidFill>
            <a:prstDash val="solid"/>
            <a:miter lim="800000"/>
          </a:ln>
          <a:effectLst/>
        </p:spPr>
      </p:cxnSp>
      <p:cxnSp>
        <p:nvCxnSpPr>
          <p:cNvPr id="202" name="Straight Connector 201">
            <a:extLst>
              <a:ext uri="{FF2B5EF4-FFF2-40B4-BE49-F238E27FC236}">
                <a16:creationId xmlns:a16="http://schemas.microsoft.com/office/drawing/2014/main" id="{71E6B2CF-1EDB-4FA6-B19D-F206CC428772}"/>
              </a:ext>
            </a:extLst>
          </p:cNvPr>
          <p:cNvCxnSpPr>
            <a:cxnSpLocks/>
          </p:cNvCxnSpPr>
          <p:nvPr/>
        </p:nvCxnSpPr>
        <p:spPr>
          <a:xfrm>
            <a:off x="4333875" y="3848590"/>
            <a:ext cx="7043738" cy="0"/>
          </a:xfrm>
          <a:prstGeom prst="line">
            <a:avLst/>
          </a:prstGeom>
          <a:noFill/>
          <a:ln w="6350" cap="flat" cmpd="sng" algn="ctr">
            <a:solidFill>
              <a:srgbClr val="92D050"/>
            </a:solidFill>
            <a:prstDash val="solid"/>
            <a:miter lim="800000"/>
          </a:ln>
          <a:effectLst/>
        </p:spPr>
      </p:cxnSp>
      <p:cxnSp>
        <p:nvCxnSpPr>
          <p:cNvPr id="203" name="Straight Connector 202">
            <a:extLst>
              <a:ext uri="{FF2B5EF4-FFF2-40B4-BE49-F238E27FC236}">
                <a16:creationId xmlns:a16="http://schemas.microsoft.com/office/drawing/2014/main" id="{AC160DD6-2DD7-4238-8F1F-9E2794C70644}"/>
              </a:ext>
            </a:extLst>
          </p:cNvPr>
          <p:cNvCxnSpPr>
            <a:stCxn id="197" idx="0"/>
          </p:cNvCxnSpPr>
          <p:nvPr/>
        </p:nvCxnSpPr>
        <p:spPr>
          <a:xfrm>
            <a:off x="4333875" y="2645381"/>
            <a:ext cx="7043738" cy="0"/>
          </a:xfrm>
          <a:prstGeom prst="line">
            <a:avLst/>
          </a:prstGeom>
          <a:noFill/>
          <a:ln w="6350" cap="flat" cmpd="sng" algn="ctr">
            <a:solidFill>
              <a:srgbClr val="92D050"/>
            </a:solidFill>
            <a:prstDash val="solid"/>
            <a:miter lim="800000"/>
          </a:ln>
          <a:effectLst/>
        </p:spPr>
      </p:cxnSp>
      <p:grpSp>
        <p:nvGrpSpPr>
          <p:cNvPr id="204" name="Group 203">
            <a:extLst>
              <a:ext uri="{FF2B5EF4-FFF2-40B4-BE49-F238E27FC236}">
                <a16:creationId xmlns:a16="http://schemas.microsoft.com/office/drawing/2014/main" id="{21C3BC5C-A230-42F7-A777-FE948339A58F}"/>
              </a:ext>
            </a:extLst>
          </p:cNvPr>
          <p:cNvGrpSpPr/>
          <p:nvPr/>
        </p:nvGrpSpPr>
        <p:grpSpPr>
          <a:xfrm>
            <a:off x="7761155" y="3351233"/>
            <a:ext cx="952304" cy="523861"/>
            <a:chOff x="6349908" y="3947617"/>
            <a:chExt cx="952304" cy="523861"/>
          </a:xfrm>
        </p:grpSpPr>
        <p:sp>
          <p:nvSpPr>
            <p:cNvPr id="205" name="TextBox 204">
              <a:extLst>
                <a:ext uri="{FF2B5EF4-FFF2-40B4-BE49-F238E27FC236}">
                  <a16:creationId xmlns:a16="http://schemas.microsoft.com/office/drawing/2014/main" id="{1A848E51-F5D6-4CBC-AD46-F423C078E81F}"/>
                </a:ext>
              </a:extLst>
            </p:cNvPr>
            <p:cNvSpPr txBox="1"/>
            <p:nvPr/>
          </p:nvSpPr>
          <p:spPr>
            <a:xfrm>
              <a:off x="6349908" y="4225257"/>
              <a:ext cx="95230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rPr>
                <a:t>Jul-Sep</a:t>
              </a:r>
            </a:p>
          </p:txBody>
        </p:sp>
        <p:grpSp>
          <p:nvGrpSpPr>
            <p:cNvPr id="206" name="Group 205">
              <a:extLst>
                <a:ext uri="{FF2B5EF4-FFF2-40B4-BE49-F238E27FC236}">
                  <a16:creationId xmlns:a16="http://schemas.microsoft.com/office/drawing/2014/main" id="{EAE6053A-09B1-4CC0-995C-C26590C66A00}"/>
                </a:ext>
              </a:extLst>
            </p:cNvPr>
            <p:cNvGrpSpPr>
              <a:grpSpLocks noChangeAspect="1"/>
            </p:cNvGrpSpPr>
            <p:nvPr/>
          </p:nvGrpSpPr>
          <p:grpSpPr>
            <a:xfrm>
              <a:off x="6697924" y="3947617"/>
              <a:ext cx="256272" cy="252000"/>
              <a:chOff x="314325" y="2508251"/>
              <a:chExt cx="285750" cy="280987"/>
            </a:xfrm>
            <a:solidFill>
              <a:sysClr val="window" lastClr="FFFFFF"/>
            </a:solidFill>
          </p:grpSpPr>
          <p:sp>
            <p:nvSpPr>
              <p:cNvPr id="207" name="Freeform 158">
                <a:extLst>
                  <a:ext uri="{FF2B5EF4-FFF2-40B4-BE49-F238E27FC236}">
                    <a16:creationId xmlns:a16="http://schemas.microsoft.com/office/drawing/2014/main" id="{E78C8E77-B44F-41BF-A9C5-A3072E670C84}"/>
                  </a:ext>
                </a:extLst>
              </p:cNvPr>
              <p:cNvSpPr>
                <a:spLocks/>
              </p:cNvSpPr>
              <p:nvPr/>
            </p:nvSpPr>
            <p:spPr bwMode="auto">
              <a:xfrm>
                <a:off x="314325" y="2508251"/>
                <a:ext cx="214313" cy="195263"/>
              </a:xfrm>
              <a:custGeom>
                <a:avLst/>
                <a:gdLst>
                  <a:gd name="T0" fmla="*/ 383 w 674"/>
                  <a:gd name="T1" fmla="*/ 32 h 615"/>
                  <a:gd name="T2" fmla="*/ 442 w 674"/>
                  <a:gd name="T3" fmla="*/ 45 h 615"/>
                  <a:gd name="T4" fmla="*/ 495 w 674"/>
                  <a:gd name="T5" fmla="*/ 65 h 615"/>
                  <a:gd name="T6" fmla="*/ 544 w 674"/>
                  <a:gd name="T7" fmla="*/ 94 h 615"/>
                  <a:gd name="T8" fmla="*/ 583 w 674"/>
                  <a:gd name="T9" fmla="*/ 129 h 615"/>
                  <a:gd name="T10" fmla="*/ 613 w 674"/>
                  <a:gd name="T11" fmla="*/ 170 h 615"/>
                  <a:gd name="T12" fmla="*/ 635 w 674"/>
                  <a:gd name="T13" fmla="*/ 215 h 615"/>
                  <a:gd name="T14" fmla="*/ 643 w 674"/>
                  <a:gd name="T15" fmla="*/ 264 h 615"/>
                  <a:gd name="T16" fmla="*/ 672 w 674"/>
                  <a:gd name="T17" fmla="*/ 249 h 615"/>
                  <a:gd name="T18" fmla="*/ 659 w 674"/>
                  <a:gd name="T19" fmla="*/ 194 h 615"/>
                  <a:gd name="T20" fmla="*/ 633 w 674"/>
                  <a:gd name="T21" fmla="*/ 144 h 615"/>
                  <a:gd name="T22" fmla="*/ 597 w 674"/>
                  <a:gd name="T23" fmla="*/ 100 h 615"/>
                  <a:gd name="T24" fmla="*/ 551 w 674"/>
                  <a:gd name="T25" fmla="*/ 63 h 615"/>
                  <a:gd name="T26" fmla="*/ 498 w 674"/>
                  <a:gd name="T27" fmla="*/ 33 h 615"/>
                  <a:gd name="T28" fmla="*/ 437 w 674"/>
                  <a:gd name="T29" fmla="*/ 11 h 615"/>
                  <a:gd name="T30" fmla="*/ 371 w 674"/>
                  <a:gd name="T31" fmla="*/ 1 h 615"/>
                  <a:gd name="T32" fmla="*/ 303 w 674"/>
                  <a:gd name="T33" fmla="*/ 1 h 615"/>
                  <a:gd name="T34" fmla="*/ 236 w 674"/>
                  <a:gd name="T35" fmla="*/ 11 h 615"/>
                  <a:gd name="T36" fmla="*/ 177 w 674"/>
                  <a:gd name="T37" fmla="*/ 33 h 615"/>
                  <a:gd name="T38" fmla="*/ 123 w 674"/>
                  <a:gd name="T39" fmla="*/ 63 h 615"/>
                  <a:gd name="T40" fmla="*/ 77 w 674"/>
                  <a:gd name="T41" fmla="*/ 100 h 615"/>
                  <a:gd name="T42" fmla="*/ 41 w 674"/>
                  <a:gd name="T43" fmla="*/ 145 h 615"/>
                  <a:gd name="T44" fmla="*/ 15 w 674"/>
                  <a:gd name="T45" fmla="*/ 194 h 615"/>
                  <a:gd name="T46" fmla="*/ 2 w 674"/>
                  <a:gd name="T47" fmla="*/ 249 h 615"/>
                  <a:gd name="T48" fmla="*/ 1 w 674"/>
                  <a:gd name="T49" fmla="*/ 305 h 615"/>
                  <a:gd name="T50" fmla="*/ 13 w 674"/>
                  <a:gd name="T51" fmla="*/ 357 h 615"/>
                  <a:gd name="T52" fmla="*/ 34 w 674"/>
                  <a:gd name="T53" fmla="*/ 406 h 615"/>
                  <a:gd name="T54" fmla="*/ 66 w 674"/>
                  <a:gd name="T55" fmla="*/ 449 h 615"/>
                  <a:gd name="T56" fmla="*/ 15 w 674"/>
                  <a:gd name="T57" fmla="*/ 597 h 615"/>
                  <a:gd name="T58" fmla="*/ 21 w 674"/>
                  <a:gd name="T59" fmla="*/ 612 h 615"/>
                  <a:gd name="T60" fmla="*/ 33 w 674"/>
                  <a:gd name="T61" fmla="*/ 615 h 615"/>
                  <a:gd name="T62" fmla="*/ 254 w 674"/>
                  <a:gd name="T63" fmla="*/ 549 h 615"/>
                  <a:gd name="T64" fmla="*/ 273 w 674"/>
                  <a:gd name="T65" fmla="*/ 522 h 615"/>
                  <a:gd name="T66" fmla="*/ 225 w 674"/>
                  <a:gd name="T67" fmla="*/ 510 h 615"/>
                  <a:gd name="T68" fmla="*/ 120 w 674"/>
                  <a:gd name="T69" fmla="*/ 467 h 615"/>
                  <a:gd name="T70" fmla="*/ 105 w 674"/>
                  <a:gd name="T71" fmla="*/ 445 h 615"/>
                  <a:gd name="T72" fmla="*/ 71 w 674"/>
                  <a:gd name="T73" fmla="*/ 407 h 615"/>
                  <a:gd name="T74" fmla="*/ 47 w 674"/>
                  <a:gd name="T75" fmla="*/ 364 h 615"/>
                  <a:gd name="T76" fmla="*/ 33 w 674"/>
                  <a:gd name="T77" fmla="*/ 315 h 615"/>
                  <a:gd name="T78" fmla="*/ 30 w 674"/>
                  <a:gd name="T79" fmla="*/ 264 h 615"/>
                  <a:gd name="T80" fmla="*/ 40 w 674"/>
                  <a:gd name="T81" fmla="*/ 215 h 615"/>
                  <a:gd name="T82" fmla="*/ 60 w 674"/>
                  <a:gd name="T83" fmla="*/ 170 h 615"/>
                  <a:gd name="T84" fmla="*/ 91 w 674"/>
                  <a:gd name="T85" fmla="*/ 129 h 615"/>
                  <a:gd name="T86" fmla="*/ 131 w 674"/>
                  <a:gd name="T87" fmla="*/ 94 h 615"/>
                  <a:gd name="T88" fmla="*/ 178 w 674"/>
                  <a:gd name="T89" fmla="*/ 65 h 615"/>
                  <a:gd name="T90" fmla="*/ 231 w 674"/>
                  <a:gd name="T91" fmla="*/ 45 h 615"/>
                  <a:gd name="T92" fmla="*/ 290 w 674"/>
                  <a:gd name="T93" fmla="*/ 32 h 615"/>
                  <a:gd name="T94" fmla="*/ 337 w 674"/>
                  <a:gd name="T95" fmla="*/ 3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4" h="615">
                    <a:moveTo>
                      <a:pt x="337" y="30"/>
                    </a:moveTo>
                    <a:lnTo>
                      <a:pt x="353" y="30"/>
                    </a:lnTo>
                    <a:lnTo>
                      <a:pt x="368" y="31"/>
                    </a:lnTo>
                    <a:lnTo>
                      <a:pt x="383" y="32"/>
                    </a:lnTo>
                    <a:lnTo>
                      <a:pt x="399" y="34"/>
                    </a:lnTo>
                    <a:lnTo>
                      <a:pt x="413" y="37"/>
                    </a:lnTo>
                    <a:lnTo>
                      <a:pt x="428" y="40"/>
                    </a:lnTo>
                    <a:lnTo>
                      <a:pt x="442" y="45"/>
                    </a:lnTo>
                    <a:lnTo>
                      <a:pt x="456" y="49"/>
                    </a:lnTo>
                    <a:lnTo>
                      <a:pt x="470" y="54"/>
                    </a:lnTo>
                    <a:lnTo>
                      <a:pt x="483" y="60"/>
                    </a:lnTo>
                    <a:lnTo>
                      <a:pt x="495" y="65"/>
                    </a:lnTo>
                    <a:lnTo>
                      <a:pt x="508" y="71"/>
                    </a:lnTo>
                    <a:lnTo>
                      <a:pt x="520" y="79"/>
                    </a:lnTo>
                    <a:lnTo>
                      <a:pt x="532" y="86"/>
                    </a:lnTo>
                    <a:lnTo>
                      <a:pt x="544" y="94"/>
                    </a:lnTo>
                    <a:lnTo>
                      <a:pt x="554" y="102"/>
                    </a:lnTo>
                    <a:lnTo>
                      <a:pt x="564" y="111"/>
                    </a:lnTo>
                    <a:lnTo>
                      <a:pt x="574" y="120"/>
                    </a:lnTo>
                    <a:lnTo>
                      <a:pt x="583" y="129"/>
                    </a:lnTo>
                    <a:lnTo>
                      <a:pt x="592" y="139"/>
                    </a:lnTo>
                    <a:lnTo>
                      <a:pt x="599" y="148"/>
                    </a:lnTo>
                    <a:lnTo>
                      <a:pt x="607" y="159"/>
                    </a:lnTo>
                    <a:lnTo>
                      <a:pt x="613" y="170"/>
                    </a:lnTo>
                    <a:lnTo>
                      <a:pt x="620" y="181"/>
                    </a:lnTo>
                    <a:lnTo>
                      <a:pt x="625" y="192"/>
                    </a:lnTo>
                    <a:lnTo>
                      <a:pt x="630" y="203"/>
                    </a:lnTo>
                    <a:lnTo>
                      <a:pt x="635" y="215"/>
                    </a:lnTo>
                    <a:lnTo>
                      <a:pt x="638" y="228"/>
                    </a:lnTo>
                    <a:lnTo>
                      <a:pt x="640" y="239"/>
                    </a:lnTo>
                    <a:lnTo>
                      <a:pt x="642" y="251"/>
                    </a:lnTo>
                    <a:lnTo>
                      <a:pt x="643" y="264"/>
                    </a:lnTo>
                    <a:lnTo>
                      <a:pt x="644" y="277"/>
                    </a:lnTo>
                    <a:lnTo>
                      <a:pt x="674" y="277"/>
                    </a:lnTo>
                    <a:lnTo>
                      <a:pt x="673" y="263"/>
                    </a:lnTo>
                    <a:lnTo>
                      <a:pt x="672" y="249"/>
                    </a:lnTo>
                    <a:lnTo>
                      <a:pt x="670" y="235"/>
                    </a:lnTo>
                    <a:lnTo>
                      <a:pt x="667" y="221"/>
                    </a:lnTo>
                    <a:lnTo>
                      <a:pt x="663" y="207"/>
                    </a:lnTo>
                    <a:lnTo>
                      <a:pt x="659" y="194"/>
                    </a:lnTo>
                    <a:lnTo>
                      <a:pt x="654" y="182"/>
                    </a:lnTo>
                    <a:lnTo>
                      <a:pt x="647" y="169"/>
                    </a:lnTo>
                    <a:lnTo>
                      <a:pt x="641" y="157"/>
                    </a:lnTo>
                    <a:lnTo>
                      <a:pt x="633" y="144"/>
                    </a:lnTo>
                    <a:lnTo>
                      <a:pt x="625" y="133"/>
                    </a:lnTo>
                    <a:lnTo>
                      <a:pt x="616" y="122"/>
                    </a:lnTo>
                    <a:lnTo>
                      <a:pt x="607" y="111"/>
                    </a:lnTo>
                    <a:lnTo>
                      <a:pt x="597" y="100"/>
                    </a:lnTo>
                    <a:lnTo>
                      <a:pt x="586" y="91"/>
                    </a:lnTo>
                    <a:lnTo>
                      <a:pt x="575" y="81"/>
                    </a:lnTo>
                    <a:lnTo>
                      <a:pt x="563" y="71"/>
                    </a:lnTo>
                    <a:lnTo>
                      <a:pt x="551" y="63"/>
                    </a:lnTo>
                    <a:lnTo>
                      <a:pt x="538" y="54"/>
                    </a:lnTo>
                    <a:lnTo>
                      <a:pt x="525" y="47"/>
                    </a:lnTo>
                    <a:lnTo>
                      <a:pt x="511" y="39"/>
                    </a:lnTo>
                    <a:lnTo>
                      <a:pt x="498" y="33"/>
                    </a:lnTo>
                    <a:lnTo>
                      <a:pt x="483" y="26"/>
                    </a:lnTo>
                    <a:lnTo>
                      <a:pt x="468" y="21"/>
                    </a:lnTo>
                    <a:lnTo>
                      <a:pt x="453" y="16"/>
                    </a:lnTo>
                    <a:lnTo>
                      <a:pt x="437" y="11"/>
                    </a:lnTo>
                    <a:lnTo>
                      <a:pt x="421" y="8"/>
                    </a:lnTo>
                    <a:lnTo>
                      <a:pt x="404" y="5"/>
                    </a:lnTo>
                    <a:lnTo>
                      <a:pt x="388" y="3"/>
                    </a:lnTo>
                    <a:lnTo>
                      <a:pt x="371" y="1"/>
                    </a:lnTo>
                    <a:lnTo>
                      <a:pt x="354" y="0"/>
                    </a:lnTo>
                    <a:lnTo>
                      <a:pt x="337" y="0"/>
                    </a:lnTo>
                    <a:lnTo>
                      <a:pt x="320" y="0"/>
                    </a:lnTo>
                    <a:lnTo>
                      <a:pt x="303" y="1"/>
                    </a:lnTo>
                    <a:lnTo>
                      <a:pt x="286" y="3"/>
                    </a:lnTo>
                    <a:lnTo>
                      <a:pt x="269" y="5"/>
                    </a:lnTo>
                    <a:lnTo>
                      <a:pt x="253" y="8"/>
                    </a:lnTo>
                    <a:lnTo>
                      <a:pt x="236" y="11"/>
                    </a:lnTo>
                    <a:lnTo>
                      <a:pt x="221" y="16"/>
                    </a:lnTo>
                    <a:lnTo>
                      <a:pt x="205" y="21"/>
                    </a:lnTo>
                    <a:lnTo>
                      <a:pt x="190" y="26"/>
                    </a:lnTo>
                    <a:lnTo>
                      <a:pt x="177" y="33"/>
                    </a:lnTo>
                    <a:lnTo>
                      <a:pt x="163" y="39"/>
                    </a:lnTo>
                    <a:lnTo>
                      <a:pt x="149" y="47"/>
                    </a:lnTo>
                    <a:lnTo>
                      <a:pt x="136" y="54"/>
                    </a:lnTo>
                    <a:lnTo>
                      <a:pt x="123" y="63"/>
                    </a:lnTo>
                    <a:lnTo>
                      <a:pt x="110" y="71"/>
                    </a:lnTo>
                    <a:lnTo>
                      <a:pt x="98" y="81"/>
                    </a:lnTo>
                    <a:lnTo>
                      <a:pt x="88" y="91"/>
                    </a:lnTo>
                    <a:lnTo>
                      <a:pt x="77" y="100"/>
                    </a:lnTo>
                    <a:lnTo>
                      <a:pt x="67" y="111"/>
                    </a:lnTo>
                    <a:lnTo>
                      <a:pt x="58" y="122"/>
                    </a:lnTo>
                    <a:lnTo>
                      <a:pt x="49" y="133"/>
                    </a:lnTo>
                    <a:lnTo>
                      <a:pt x="41" y="145"/>
                    </a:lnTo>
                    <a:lnTo>
                      <a:pt x="33" y="157"/>
                    </a:lnTo>
                    <a:lnTo>
                      <a:pt x="27" y="169"/>
                    </a:lnTo>
                    <a:lnTo>
                      <a:pt x="20" y="182"/>
                    </a:lnTo>
                    <a:lnTo>
                      <a:pt x="15" y="194"/>
                    </a:lnTo>
                    <a:lnTo>
                      <a:pt x="11" y="207"/>
                    </a:lnTo>
                    <a:lnTo>
                      <a:pt x="6" y="221"/>
                    </a:lnTo>
                    <a:lnTo>
                      <a:pt x="4" y="235"/>
                    </a:lnTo>
                    <a:lnTo>
                      <a:pt x="2" y="249"/>
                    </a:lnTo>
                    <a:lnTo>
                      <a:pt x="0" y="263"/>
                    </a:lnTo>
                    <a:lnTo>
                      <a:pt x="0" y="277"/>
                    </a:lnTo>
                    <a:lnTo>
                      <a:pt x="0" y="291"/>
                    </a:lnTo>
                    <a:lnTo>
                      <a:pt x="1" y="305"/>
                    </a:lnTo>
                    <a:lnTo>
                      <a:pt x="3" y="319"/>
                    </a:lnTo>
                    <a:lnTo>
                      <a:pt x="5" y="331"/>
                    </a:lnTo>
                    <a:lnTo>
                      <a:pt x="9" y="344"/>
                    </a:lnTo>
                    <a:lnTo>
                      <a:pt x="13" y="357"/>
                    </a:lnTo>
                    <a:lnTo>
                      <a:pt x="17" y="370"/>
                    </a:lnTo>
                    <a:lnTo>
                      <a:pt x="22" y="383"/>
                    </a:lnTo>
                    <a:lnTo>
                      <a:pt x="28" y="395"/>
                    </a:lnTo>
                    <a:lnTo>
                      <a:pt x="34" y="406"/>
                    </a:lnTo>
                    <a:lnTo>
                      <a:pt x="42" y="417"/>
                    </a:lnTo>
                    <a:lnTo>
                      <a:pt x="49" y="429"/>
                    </a:lnTo>
                    <a:lnTo>
                      <a:pt x="58" y="440"/>
                    </a:lnTo>
                    <a:lnTo>
                      <a:pt x="66" y="449"/>
                    </a:lnTo>
                    <a:lnTo>
                      <a:pt x="76" y="459"/>
                    </a:lnTo>
                    <a:lnTo>
                      <a:pt x="86" y="468"/>
                    </a:lnTo>
                    <a:lnTo>
                      <a:pt x="17" y="593"/>
                    </a:lnTo>
                    <a:lnTo>
                      <a:pt x="15" y="597"/>
                    </a:lnTo>
                    <a:lnTo>
                      <a:pt x="15" y="601"/>
                    </a:lnTo>
                    <a:lnTo>
                      <a:pt x="16" y="606"/>
                    </a:lnTo>
                    <a:lnTo>
                      <a:pt x="18" y="610"/>
                    </a:lnTo>
                    <a:lnTo>
                      <a:pt x="21" y="612"/>
                    </a:lnTo>
                    <a:lnTo>
                      <a:pt x="24" y="614"/>
                    </a:lnTo>
                    <a:lnTo>
                      <a:pt x="27" y="615"/>
                    </a:lnTo>
                    <a:lnTo>
                      <a:pt x="30" y="615"/>
                    </a:lnTo>
                    <a:lnTo>
                      <a:pt x="33" y="615"/>
                    </a:lnTo>
                    <a:lnTo>
                      <a:pt x="35" y="614"/>
                    </a:lnTo>
                    <a:lnTo>
                      <a:pt x="226" y="540"/>
                    </a:lnTo>
                    <a:lnTo>
                      <a:pt x="239" y="544"/>
                    </a:lnTo>
                    <a:lnTo>
                      <a:pt x="254" y="549"/>
                    </a:lnTo>
                    <a:lnTo>
                      <a:pt x="269" y="552"/>
                    </a:lnTo>
                    <a:lnTo>
                      <a:pt x="284" y="555"/>
                    </a:lnTo>
                    <a:lnTo>
                      <a:pt x="288" y="525"/>
                    </a:lnTo>
                    <a:lnTo>
                      <a:pt x="273" y="522"/>
                    </a:lnTo>
                    <a:lnTo>
                      <a:pt x="257" y="519"/>
                    </a:lnTo>
                    <a:lnTo>
                      <a:pt x="242" y="514"/>
                    </a:lnTo>
                    <a:lnTo>
                      <a:pt x="230" y="510"/>
                    </a:lnTo>
                    <a:lnTo>
                      <a:pt x="225" y="510"/>
                    </a:lnTo>
                    <a:lnTo>
                      <a:pt x="219" y="511"/>
                    </a:lnTo>
                    <a:lnTo>
                      <a:pt x="63" y="571"/>
                    </a:lnTo>
                    <a:lnTo>
                      <a:pt x="119" y="472"/>
                    </a:lnTo>
                    <a:lnTo>
                      <a:pt x="120" y="467"/>
                    </a:lnTo>
                    <a:lnTo>
                      <a:pt x="120" y="462"/>
                    </a:lnTo>
                    <a:lnTo>
                      <a:pt x="118" y="457"/>
                    </a:lnTo>
                    <a:lnTo>
                      <a:pt x="114" y="453"/>
                    </a:lnTo>
                    <a:lnTo>
                      <a:pt x="105" y="445"/>
                    </a:lnTo>
                    <a:lnTo>
                      <a:pt x="95" y="436"/>
                    </a:lnTo>
                    <a:lnTo>
                      <a:pt x="87" y="427"/>
                    </a:lnTo>
                    <a:lnTo>
                      <a:pt x="78" y="417"/>
                    </a:lnTo>
                    <a:lnTo>
                      <a:pt x="71" y="407"/>
                    </a:lnTo>
                    <a:lnTo>
                      <a:pt x="64" y="397"/>
                    </a:lnTo>
                    <a:lnTo>
                      <a:pt x="58" y="386"/>
                    </a:lnTo>
                    <a:lnTo>
                      <a:pt x="51" y="375"/>
                    </a:lnTo>
                    <a:lnTo>
                      <a:pt x="47" y="364"/>
                    </a:lnTo>
                    <a:lnTo>
                      <a:pt x="43" y="352"/>
                    </a:lnTo>
                    <a:lnTo>
                      <a:pt x="39" y="340"/>
                    </a:lnTo>
                    <a:lnTo>
                      <a:pt x="35" y="328"/>
                    </a:lnTo>
                    <a:lnTo>
                      <a:pt x="33" y="315"/>
                    </a:lnTo>
                    <a:lnTo>
                      <a:pt x="31" y="303"/>
                    </a:lnTo>
                    <a:lnTo>
                      <a:pt x="30" y="290"/>
                    </a:lnTo>
                    <a:lnTo>
                      <a:pt x="30" y="277"/>
                    </a:lnTo>
                    <a:lnTo>
                      <a:pt x="30" y="264"/>
                    </a:lnTo>
                    <a:lnTo>
                      <a:pt x="32" y="251"/>
                    </a:lnTo>
                    <a:lnTo>
                      <a:pt x="33" y="239"/>
                    </a:lnTo>
                    <a:lnTo>
                      <a:pt x="36" y="227"/>
                    </a:lnTo>
                    <a:lnTo>
                      <a:pt x="40" y="215"/>
                    </a:lnTo>
                    <a:lnTo>
                      <a:pt x="44" y="203"/>
                    </a:lnTo>
                    <a:lnTo>
                      <a:pt x="48" y="192"/>
                    </a:lnTo>
                    <a:lnTo>
                      <a:pt x="55" y="181"/>
                    </a:lnTo>
                    <a:lnTo>
                      <a:pt x="60" y="170"/>
                    </a:lnTo>
                    <a:lnTo>
                      <a:pt x="67" y="159"/>
                    </a:lnTo>
                    <a:lnTo>
                      <a:pt x="75" y="148"/>
                    </a:lnTo>
                    <a:lnTo>
                      <a:pt x="82" y="139"/>
                    </a:lnTo>
                    <a:lnTo>
                      <a:pt x="91" y="129"/>
                    </a:lnTo>
                    <a:lnTo>
                      <a:pt x="101" y="120"/>
                    </a:lnTo>
                    <a:lnTo>
                      <a:pt x="110" y="111"/>
                    </a:lnTo>
                    <a:lnTo>
                      <a:pt x="120" y="102"/>
                    </a:lnTo>
                    <a:lnTo>
                      <a:pt x="131" y="94"/>
                    </a:lnTo>
                    <a:lnTo>
                      <a:pt x="142" y="86"/>
                    </a:lnTo>
                    <a:lnTo>
                      <a:pt x="153" y="79"/>
                    </a:lnTo>
                    <a:lnTo>
                      <a:pt x="166" y="71"/>
                    </a:lnTo>
                    <a:lnTo>
                      <a:pt x="178" y="65"/>
                    </a:lnTo>
                    <a:lnTo>
                      <a:pt x="190" y="60"/>
                    </a:lnTo>
                    <a:lnTo>
                      <a:pt x="204" y="54"/>
                    </a:lnTo>
                    <a:lnTo>
                      <a:pt x="217" y="49"/>
                    </a:lnTo>
                    <a:lnTo>
                      <a:pt x="231" y="45"/>
                    </a:lnTo>
                    <a:lnTo>
                      <a:pt x="246" y="40"/>
                    </a:lnTo>
                    <a:lnTo>
                      <a:pt x="260" y="37"/>
                    </a:lnTo>
                    <a:lnTo>
                      <a:pt x="275" y="34"/>
                    </a:lnTo>
                    <a:lnTo>
                      <a:pt x="290" y="32"/>
                    </a:lnTo>
                    <a:lnTo>
                      <a:pt x="306" y="31"/>
                    </a:lnTo>
                    <a:lnTo>
                      <a:pt x="321" y="30"/>
                    </a:lnTo>
                    <a:lnTo>
                      <a:pt x="337" y="30"/>
                    </a:lnTo>
                    <a:lnTo>
                      <a:pt x="33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08" name="Freeform 159">
                <a:extLst>
                  <a:ext uri="{FF2B5EF4-FFF2-40B4-BE49-F238E27FC236}">
                    <a16:creationId xmlns:a16="http://schemas.microsoft.com/office/drawing/2014/main" id="{24849950-FCDA-49EB-896A-A471023F70D2}"/>
                  </a:ext>
                </a:extLst>
              </p:cNvPr>
              <p:cNvSpPr>
                <a:spLocks noEditPoints="1"/>
              </p:cNvSpPr>
              <p:nvPr/>
            </p:nvSpPr>
            <p:spPr bwMode="auto">
              <a:xfrm>
                <a:off x="422275" y="2620963"/>
                <a:ext cx="177800" cy="168275"/>
              </a:xfrm>
              <a:custGeom>
                <a:avLst/>
                <a:gdLst>
                  <a:gd name="T0" fmla="*/ 377 w 560"/>
                  <a:gd name="T1" fmla="*/ 437 h 527"/>
                  <a:gd name="T2" fmla="*/ 336 w 560"/>
                  <a:gd name="T3" fmla="*/ 451 h 527"/>
                  <a:gd name="T4" fmla="*/ 285 w 560"/>
                  <a:gd name="T5" fmla="*/ 459 h 527"/>
                  <a:gd name="T6" fmla="*/ 248 w 560"/>
                  <a:gd name="T7" fmla="*/ 458 h 527"/>
                  <a:gd name="T8" fmla="*/ 179 w 560"/>
                  <a:gd name="T9" fmla="*/ 442 h 527"/>
                  <a:gd name="T10" fmla="*/ 102 w 560"/>
                  <a:gd name="T11" fmla="*/ 395 h 527"/>
                  <a:gd name="T12" fmla="*/ 59 w 560"/>
                  <a:gd name="T13" fmla="*/ 345 h 527"/>
                  <a:gd name="T14" fmla="*/ 41 w 560"/>
                  <a:gd name="T15" fmla="*/ 306 h 527"/>
                  <a:gd name="T16" fmla="*/ 31 w 560"/>
                  <a:gd name="T17" fmla="*/ 265 h 527"/>
                  <a:gd name="T18" fmla="*/ 31 w 560"/>
                  <a:gd name="T19" fmla="*/ 221 h 527"/>
                  <a:gd name="T20" fmla="*/ 41 w 560"/>
                  <a:gd name="T21" fmla="*/ 180 h 527"/>
                  <a:gd name="T22" fmla="*/ 60 w 560"/>
                  <a:gd name="T23" fmla="*/ 143 h 527"/>
                  <a:gd name="T24" fmla="*/ 104 w 560"/>
                  <a:gd name="T25" fmla="*/ 93 h 527"/>
                  <a:gd name="T26" fmla="*/ 183 w 560"/>
                  <a:gd name="T27" fmla="*/ 47 h 527"/>
                  <a:gd name="T28" fmla="*/ 255 w 560"/>
                  <a:gd name="T29" fmla="*/ 31 h 527"/>
                  <a:gd name="T30" fmla="*/ 305 w 560"/>
                  <a:gd name="T31" fmla="*/ 31 h 527"/>
                  <a:gd name="T32" fmla="*/ 376 w 560"/>
                  <a:gd name="T33" fmla="*/ 47 h 527"/>
                  <a:gd name="T34" fmla="*/ 456 w 560"/>
                  <a:gd name="T35" fmla="*/ 93 h 527"/>
                  <a:gd name="T36" fmla="*/ 499 w 560"/>
                  <a:gd name="T37" fmla="*/ 143 h 527"/>
                  <a:gd name="T38" fmla="*/ 518 w 560"/>
                  <a:gd name="T39" fmla="*/ 180 h 527"/>
                  <a:gd name="T40" fmla="*/ 529 w 560"/>
                  <a:gd name="T41" fmla="*/ 221 h 527"/>
                  <a:gd name="T42" fmla="*/ 529 w 560"/>
                  <a:gd name="T43" fmla="*/ 262 h 527"/>
                  <a:gd name="T44" fmla="*/ 520 w 560"/>
                  <a:gd name="T45" fmla="*/ 301 h 527"/>
                  <a:gd name="T46" fmla="*/ 502 w 560"/>
                  <a:gd name="T47" fmla="*/ 336 h 527"/>
                  <a:gd name="T48" fmla="*/ 476 w 560"/>
                  <a:gd name="T49" fmla="*/ 367 h 527"/>
                  <a:gd name="T50" fmla="*/ 455 w 560"/>
                  <a:gd name="T51" fmla="*/ 391 h 527"/>
                  <a:gd name="T52" fmla="*/ 386 w 560"/>
                  <a:gd name="T53" fmla="*/ 437 h 527"/>
                  <a:gd name="T54" fmla="*/ 512 w 560"/>
                  <a:gd name="T55" fmla="*/ 373 h 527"/>
                  <a:gd name="T56" fmla="*/ 536 w 560"/>
                  <a:gd name="T57" fmla="*/ 336 h 527"/>
                  <a:gd name="T58" fmla="*/ 552 w 560"/>
                  <a:gd name="T59" fmla="*/ 297 h 527"/>
                  <a:gd name="T60" fmla="*/ 560 w 560"/>
                  <a:gd name="T61" fmla="*/ 254 h 527"/>
                  <a:gd name="T62" fmla="*/ 557 w 560"/>
                  <a:gd name="T63" fmla="*/ 206 h 527"/>
                  <a:gd name="T64" fmla="*/ 543 w 560"/>
                  <a:gd name="T65" fmla="*/ 160 h 527"/>
                  <a:gd name="T66" fmla="*/ 519 w 560"/>
                  <a:gd name="T67" fmla="*/ 118 h 527"/>
                  <a:gd name="T68" fmla="*/ 486 w 560"/>
                  <a:gd name="T69" fmla="*/ 81 h 527"/>
                  <a:gd name="T70" fmla="*/ 447 w 560"/>
                  <a:gd name="T71" fmla="*/ 48 h 527"/>
                  <a:gd name="T72" fmla="*/ 401 w 560"/>
                  <a:gd name="T73" fmla="*/ 24 h 527"/>
                  <a:gd name="T74" fmla="*/ 349 w 560"/>
                  <a:gd name="T75" fmla="*/ 8 h 527"/>
                  <a:gd name="T76" fmla="*/ 295 w 560"/>
                  <a:gd name="T77" fmla="*/ 0 h 527"/>
                  <a:gd name="T78" fmla="*/ 238 w 560"/>
                  <a:gd name="T79" fmla="*/ 2 h 527"/>
                  <a:gd name="T80" fmla="*/ 184 w 560"/>
                  <a:gd name="T81" fmla="*/ 15 h 527"/>
                  <a:gd name="T82" fmla="*/ 136 w 560"/>
                  <a:gd name="T83" fmla="*/ 36 h 527"/>
                  <a:gd name="T84" fmla="*/ 92 w 560"/>
                  <a:gd name="T85" fmla="*/ 63 h 527"/>
                  <a:gd name="T86" fmla="*/ 56 w 560"/>
                  <a:gd name="T87" fmla="*/ 99 h 527"/>
                  <a:gd name="T88" fmla="*/ 28 w 560"/>
                  <a:gd name="T89" fmla="*/ 138 h 527"/>
                  <a:gd name="T90" fmla="*/ 9 w 560"/>
                  <a:gd name="T91" fmla="*/ 182 h 527"/>
                  <a:gd name="T92" fmla="*/ 0 w 560"/>
                  <a:gd name="T93" fmla="*/ 230 h 527"/>
                  <a:gd name="T94" fmla="*/ 4 w 560"/>
                  <a:gd name="T95" fmla="*/ 280 h 527"/>
                  <a:gd name="T96" fmla="*/ 16 w 560"/>
                  <a:gd name="T97" fmla="*/ 327 h 527"/>
                  <a:gd name="T98" fmla="*/ 40 w 560"/>
                  <a:gd name="T99" fmla="*/ 369 h 527"/>
                  <a:gd name="T100" fmla="*/ 72 w 560"/>
                  <a:gd name="T101" fmla="*/ 407 h 527"/>
                  <a:gd name="T102" fmla="*/ 111 w 560"/>
                  <a:gd name="T103" fmla="*/ 439 h 527"/>
                  <a:gd name="T104" fmla="*/ 155 w 560"/>
                  <a:gd name="T105" fmla="*/ 465 h 527"/>
                  <a:gd name="T106" fmla="*/ 205 w 560"/>
                  <a:gd name="T107" fmla="*/ 482 h 527"/>
                  <a:gd name="T108" fmla="*/ 258 w 560"/>
                  <a:gd name="T109" fmla="*/ 489 h 527"/>
                  <a:gd name="T110" fmla="*/ 300 w 560"/>
                  <a:gd name="T111" fmla="*/ 488 h 527"/>
                  <a:gd name="T112" fmla="*/ 353 w 560"/>
                  <a:gd name="T113" fmla="*/ 478 h 527"/>
                  <a:gd name="T114" fmla="*/ 527 w 560"/>
                  <a:gd name="T115" fmla="*/ 526 h 527"/>
                  <a:gd name="T116" fmla="*/ 539 w 560"/>
                  <a:gd name="T117" fmla="*/ 524 h 527"/>
                  <a:gd name="T118" fmla="*/ 545 w 560"/>
                  <a:gd name="T119" fmla="*/ 509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0" h="527">
                    <a:moveTo>
                      <a:pt x="386" y="437"/>
                    </a:moveTo>
                    <a:lnTo>
                      <a:pt x="382" y="437"/>
                    </a:lnTo>
                    <a:lnTo>
                      <a:pt x="380" y="436"/>
                    </a:lnTo>
                    <a:lnTo>
                      <a:pt x="377" y="437"/>
                    </a:lnTo>
                    <a:lnTo>
                      <a:pt x="374" y="438"/>
                    </a:lnTo>
                    <a:lnTo>
                      <a:pt x="362" y="442"/>
                    </a:lnTo>
                    <a:lnTo>
                      <a:pt x="349" y="447"/>
                    </a:lnTo>
                    <a:lnTo>
                      <a:pt x="336" y="451"/>
                    </a:lnTo>
                    <a:lnTo>
                      <a:pt x="323" y="454"/>
                    </a:lnTo>
                    <a:lnTo>
                      <a:pt x="311" y="456"/>
                    </a:lnTo>
                    <a:lnTo>
                      <a:pt x="298" y="458"/>
                    </a:lnTo>
                    <a:lnTo>
                      <a:pt x="285" y="459"/>
                    </a:lnTo>
                    <a:lnTo>
                      <a:pt x="272" y="459"/>
                    </a:lnTo>
                    <a:lnTo>
                      <a:pt x="272" y="459"/>
                    </a:lnTo>
                    <a:lnTo>
                      <a:pt x="259" y="459"/>
                    </a:lnTo>
                    <a:lnTo>
                      <a:pt x="248" y="458"/>
                    </a:lnTo>
                    <a:lnTo>
                      <a:pt x="236" y="457"/>
                    </a:lnTo>
                    <a:lnTo>
                      <a:pt x="224" y="455"/>
                    </a:lnTo>
                    <a:lnTo>
                      <a:pt x="200" y="450"/>
                    </a:lnTo>
                    <a:lnTo>
                      <a:pt x="179" y="442"/>
                    </a:lnTo>
                    <a:lnTo>
                      <a:pt x="158" y="433"/>
                    </a:lnTo>
                    <a:lnTo>
                      <a:pt x="137" y="422"/>
                    </a:lnTo>
                    <a:lnTo>
                      <a:pt x="119" y="409"/>
                    </a:lnTo>
                    <a:lnTo>
                      <a:pt x="102" y="395"/>
                    </a:lnTo>
                    <a:lnTo>
                      <a:pt x="86" y="379"/>
                    </a:lnTo>
                    <a:lnTo>
                      <a:pt x="72" y="363"/>
                    </a:lnTo>
                    <a:lnTo>
                      <a:pt x="66" y="353"/>
                    </a:lnTo>
                    <a:lnTo>
                      <a:pt x="59" y="345"/>
                    </a:lnTo>
                    <a:lnTo>
                      <a:pt x="54" y="335"/>
                    </a:lnTo>
                    <a:lnTo>
                      <a:pt x="50" y="326"/>
                    </a:lnTo>
                    <a:lnTo>
                      <a:pt x="45" y="316"/>
                    </a:lnTo>
                    <a:lnTo>
                      <a:pt x="41" y="306"/>
                    </a:lnTo>
                    <a:lnTo>
                      <a:pt x="38" y="296"/>
                    </a:lnTo>
                    <a:lnTo>
                      <a:pt x="35" y="285"/>
                    </a:lnTo>
                    <a:lnTo>
                      <a:pt x="32" y="275"/>
                    </a:lnTo>
                    <a:lnTo>
                      <a:pt x="31" y="265"/>
                    </a:lnTo>
                    <a:lnTo>
                      <a:pt x="30" y="254"/>
                    </a:lnTo>
                    <a:lnTo>
                      <a:pt x="30" y="242"/>
                    </a:lnTo>
                    <a:lnTo>
                      <a:pt x="30" y="231"/>
                    </a:lnTo>
                    <a:lnTo>
                      <a:pt x="31" y="221"/>
                    </a:lnTo>
                    <a:lnTo>
                      <a:pt x="32" y="211"/>
                    </a:lnTo>
                    <a:lnTo>
                      <a:pt x="35" y="200"/>
                    </a:lnTo>
                    <a:lnTo>
                      <a:pt x="38" y="190"/>
                    </a:lnTo>
                    <a:lnTo>
                      <a:pt x="41" y="180"/>
                    </a:lnTo>
                    <a:lnTo>
                      <a:pt x="45" y="170"/>
                    </a:lnTo>
                    <a:lnTo>
                      <a:pt x="50" y="161"/>
                    </a:lnTo>
                    <a:lnTo>
                      <a:pt x="55" y="151"/>
                    </a:lnTo>
                    <a:lnTo>
                      <a:pt x="60" y="143"/>
                    </a:lnTo>
                    <a:lnTo>
                      <a:pt x="67" y="133"/>
                    </a:lnTo>
                    <a:lnTo>
                      <a:pt x="73" y="124"/>
                    </a:lnTo>
                    <a:lnTo>
                      <a:pt x="88" y="108"/>
                    </a:lnTo>
                    <a:lnTo>
                      <a:pt x="104" y="93"/>
                    </a:lnTo>
                    <a:lnTo>
                      <a:pt x="122" y="79"/>
                    </a:lnTo>
                    <a:lnTo>
                      <a:pt x="142" y="67"/>
                    </a:lnTo>
                    <a:lnTo>
                      <a:pt x="162" y="56"/>
                    </a:lnTo>
                    <a:lnTo>
                      <a:pt x="183" y="47"/>
                    </a:lnTo>
                    <a:lnTo>
                      <a:pt x="207" y="40"/>
                    </a:lnTo>
                    <a:lnTo>
                      <a:pt x="230" y="35"/>
                    </a:lnTo>
                    <a:lnTo>
                      <a:pt x="242" y="32"/>
                    </a:lnTo>
                    <a:lnTo>
                      <a:pt x="255" y="31"/>
                    </a:lnTo>
                    <a:lnTo>
                      <a:pt x="267" y="30"/>
                    </a:lnTo>
                    <a:lnTo>
                      <a:pt x="280" y="30"/>
                    </a:lnTo>
                    <a:lnTo>
                      <a:pt x="292" y="30"/>
                    </a:lnTo>
                    <a:lnTo>
                      <a:pt x="305" y="31"/>
                    </a:lnTo>
                    <a:lnTo>
                      <a:pt x="317" y="32"/>
                    </a:lnTo>
                    <a:lnTo>
                      <a:pt x="330" y="35"/>
                    </a:lnTo>
                    <a:lnTo>
                      <a:pt x="353" y="40"/>
                    </a:lnTo>
                    <a:lnTo>
                      <a:pt x="376" y="47"/>
                    </a:lnTo>
                    <a:lnTo>
                      <a:pt x="398" y="56"/>
                    </a:lnTo>
                    <a:lnTo>
                      <a:pt x="419" y="67"/>
                    </a:lnTo>
                    <a:lnTo>
                      <a:pt x="438" y="79"/>
                    </a:lnTo>
                    <a:lnTo>
                      <a:pt x="456" y="93"/>
                    </a:lnTo>
                    <a:lnTo>
                      <a:pt x="472" y="108"/>
                    </a:lnTo>
                    <a:lnTo>
                      <a:pt x="486" y="124"/>
                    </a:lnTo>
                    <a:lnTo>
                      <a:pt x="494" y="133"/>
                    </a:lnTo>
                    <a:lnTo>
                      <a:pt x="499" y="143"/>
                    </a:lnTo>
                    <a:lnTo>
                      <a:pt x="505" y="151"/>
                    </a:lnTo>
                    <a:lnTo>
                      <a:pt x="510" y="161"/>
                    </a:lnTo>
                    <a:lnTo>
                      <a:pt x="515" y="170"/>
                    </a:lnTo>
                    <a:lnTo>
                      <a:pt x="518" y="180"/>
                    </a:lnTo>
                    <a:lnTo>
                      <a:pt x="521" y="190"/>
                    </a:lnTo>
                    <a:lnTo>
                      <a:pt x="525" y="200"/>
                    </a:lnTo>
                    <a:lnTo>
                      <a:pt x="527" y="211"/>
                    </a:lnTo>
                    <a:lnTo>
                      <a:pt x="529" y="221"/>
                    </a:lnTo>
                    <a:lnTo>
                      <a:pt x="530" y="231"/>
                    </a:lnTo>
                    <a:lnTo>
                      <a:pt x="530" y="242"/>
                    </a:lnTo>
                    <a:lnTo>
                      <a:pt x="530" y="253"/>
                    </a:lnTo>
                    <a:lnTo>
                      <a:pt x="529" y="262"/>
                    </a:lnTo>
                    <a:lnTo>
                      <a:pt x="528" y="272"/>
                    </a:lnTo>
                    <a:lnTo>
                      <a:pt x="526" y="282"/>
                    </a:lnTo>
                    <a:lnTo>
                      <a:pt x="522" y="291"/>
                    </a:lnTo>
                    <a:lnTo>
                      <a:pt x="520" y="301"/>
                    </a:lnTo>
                    <a:lnTo>
                      <a:pt x="516" y="311"/>
                    </a:lnTo>
                    <a:lnTo>
                      <a:pt x="512" y="319"/>
                    </a:lnTo>
                    <a:lnTo>
                      <a:pt x="508" y="328"/>
                    </a:lnTo>
                    <a:lnTo>
                      <a:pt x="502" y="336"/>
                    </a:lnTo>
                    <a:lnTo>
                      <a:pt x="497" y="345"/>
                    </a:lnTo>
                    <a:lnTo>
                      <a:pt x="490" y="352"/>
                    </a:lnTo>
                    <a:lnTo>
                      <a:pt x="483" y="360"/>
                    </a:lnTo>
                    <a:lnTo>
                      <a:pt x="476" y="367"/>
                    </a:lnTo>
                    <a:lnTo>
                      <a:pt x="468" y="375"/>
                    </a:lnTo>
                    <a:lnTo>
                      <a:pt x="459" y="382"/>
                    </a:lnTo>
                    <a:lnTo>
                      <a:pt x="456" y="386"/>
                    </a:lnTo>
                    <a:lnTo>
                      <a:pt x="455" y="391"/>
                    </a:lnTo>
                    <a:lnTo>
                      <a:pt x="454" y="396"/>
                    </a:lnTo>
                    <a:lnTo>
                      <a:pt x="456" y="400"/>
                    </a:lnTo>
                    <a:lnTo>
                      <a:pt x="498" y="483"/>
                    </a:lnTo>
                    <a:lnTo>
                      <a:pt x="386" y="437"/>
                    </a:lnTo>
                    <a:close/>
                    <a:moveTo>
                      <a:pt x="488" y="397"/>
                    </a:moveTo>
                    <a:lnTo>
                      <a:pt x="497" y="390"/>
                    </a:lnTo>
                    <a:lnTo>
                      <a:pt x="504" y="381"/>
                    </a:lnTo>
                    <a:lnTo>
                      <a:pt x="512" y="373"/>
                    </a:lnTo>
                    <a:lnTo>
                      <a:pt x="519" y="364"/>
                    </a:lnTo>
                    <a:lnTo>
                      <a:pt x="526" y="356"/>
                    </a:lnTo>
                    <a:lnTo>
                      <a:pt x="531" y="346"/>
                    </a:lnTo>
                    <a:lnTo>
                      <a:pt x="536" y="336"/>
                    </a:lnTo>
                    <a:lnTo>
                      <a:pt x="542" y="327"/>
                    </a:lnTo>
                    <a:lnTo>
                      <a:pt x="546" y="317"/>
                    </a:lnTo>
                    <a:lnTo>
                      <a:pt x="549" y="307"/>
                    </a:lnTo>
                    <a:lnTo>
                      <a:pt x="552" y="297"/>
                    </a:lnTo>
                    <a:lnTo>
                      <a:pt x="556" y="286"/>
                    </a:lnTo>
                    <a:lnTo>
                      <a:pt x="558" y="275"/>
                    </a:lnTo>
                    <a:lnTo>
                      <a:pt x="559" y="265"/>
                    </a:lnTo>
                    <a:lnTo>
                      <a:pt x="560" y="254"/>
                    </a:lnTo>
                    <a:lnTo>
                      <a:pt x="560" y="242"/>
                    </a:lnTo>
                    <a:lnTo>
                      <a:pt x="560" y="230"/>
                    </a:lnTo>
                    <a:lnTo>
                      <a:pt x="559" y="218"/>
                    </a:lnTo>
                    <a:lnTo>
                      <a:pt x="557" y="206"/>
                    </a:lnTo>
                    <a:lnTo>
                      <a:pt x="555" y="194"/>
                    </a:lnTo>
                    <a:lnTo>
                      <a:pt x="551" y="182"/>
                    </a:lnTo>
                    <a:lnTo>
                      <a:pt x="547" y="171"/>
                    </a:lnTo>
                    <a:lnTo>
                      <a:pt x="543" y="160"/>
                    </a:lnTo>
                    <a:lnTo>
                      <a:pt x="537" y="149"/>
                    </a:lnTo>
                    <a:lnTo>
                      <a:pt x="532" y="138"/>
                    </a:lnTo>
                    <a:lnTo>
                      <a:pt x="526" y="128"/>
                    </a:lnTo>
                    <a:lnTo>
                      <a:pt x="519" y="118"/>
                    </a:lnTo>
                    <a:lnTo>
                      <a:pt x="512" y="108"/>
                    </a:lnTo>
                    <a:lnTo>
                      <a:pt x="503" y="99"/>
                    </a:lnTo>
                    <a:lnTo>
                      <a:pt x="495" y="89"/>
                    </a:lnTo>
                    <a:lnTo>
                      <a:pt x="486" y="81"/>
                    </a:lnTo>
                    <a:lnTo>
                      <a:pt x="476" y="72"/>
                    </a:lnTo>
                    <a:lnTo>
                      <a:pt x="467" y="63"/>
                    </a:lnTo>
                    <a:lnTo>
                      <a:pt x="457" y="56"/>
                    </a:lnTo>
                    <a:lnTo>
                      <a:pt x="447" y="48"/>
                    </a:lnTo>
                    <a:lnTo>
                      <a:pt x="435" y="42"/>
                    </a:lnTo>
                    <a:lnTo>
                      <a:pt x="424" y="36"/>
                    </a:lnTo>
                    <a:lnTo>
                      <a:pt x="412" y="30"/>
                    </a:lnTo>
                    <a:lnTo>
                      <a:pt x="401" y="24"/>
                    </a:lnTo>
                    <a:lnTo>
                      <a:pt x="388" y="20"/>
                    </a:lnTo>
                    <a:lnTo>
                      <a:pt x="375" y="15"/>
                    </a:lnTo>
                    <a:lnTo>
                      <a:pt x="362" y="11"/>
                    </a:lnTo>
                    <a:lnTo>
                      <a:pt x="349" y="8"/>
                    </a:lnTo>
                    <a:lnTo>
                      <a:pt x="335" y="5"/>
                    </a:lnTo>
                    <a:lnTo>
                      <a:pt x="322" y="2"/>
                    </a:lnTo>
                    <a:lnTo>
                      <a:pt x="308" y="1"/>
                    </a:lnTo>
                    <a:lnTo>
                      <a:pt x="295" y="0"/>
                    </a:lnTo>
                    <a:lnTo>
                      <a:pt x="280" y="0"/>
                    </a:lnTo>
                    <a:lnTo>
                      <a:pt x="266" y="0"/>
                    </a:lnTo>
                    <a:lnTo>
                      <a:pt x="252" y="1"/>
                    </a:lnTo>
                    <a:lnTo>
                      <a:pt x="238" y="2"/>
                    </a:lnTo>
                    <a:lnTo>
                      <a:pt x="224" y="5"/>
                    </a:lnTo>
                    <a:lnTo>
                      <a:pt x="211" y="8"/>
                    </a:lnTo>
                    <a:lnTo>
                      <a:pt x="197" y="11"/>
                    </a:lnTo>
                    <a:lnTo>
                      <a:pt x="184" y="15"/>
                    </a:lnTo>
                    <a:lnTo>
                      <a:pt x="173" y="20"/>
                    </a:lnTo>
                    <a:lnTo>
                      <a:pt x="160" y="24"/>
                    </a:lnTo>
                    <a:lnTo>
                      <a:pt x="148" y="30"/>
                    </a:lnTo>
                    <a:lnTo>
                      <a:pt x="136" y="36"/>
                    </a:lnTo>
                    <a:lnTo>
                      <a:pt x="124" y="42"/>
                    </a:lnTo>
                    <a:lnTo>
                      <a:pt x="114" y="48"/>
                    </a:lnTo>
                    <a:lnTo>
                      <a:pt x="103" y="56"/>
                    </a:lnTo>
                    <a:lnTo>
                      <a:pt x="92" y="63"/>
                    </a:lnTo>
                    <a:lnTo>
                      <a:pt x="83" y="72"/>
                    </a:lnTo>
                    <a:lnTo>
                      <a:pt x="73" y="81"/>
                    </a:lnTo>
                    <a:lnTo>
                      <a:pt x="65" y="89"/>
                    </a:lnTo>
                    <a:lnTo>
                      <a:pt x="56" y="99"/>
                    </a:lnTo>
                    <a:lnTo>
                      <a:pt x="48" y="108"/>
                    </a:lnTo>
                    <a:lnTo>
                      <a:pt x="41" y="118"/>
                    </a:lnTo>
                    <a:lnTo>
                      <a:pt x="35" y="128"/>
                    </a:lnTo>
                    <a:lnTo>
                      <a:pt x="28" y="138"/>
                    </a:lnTo>
                    <a:lnTo>
                      <a:pt x="22" y="149"/>
                    </a:lnTo>
                    <a:lnTo>
                      <a:pt x="17" y="160"/>
                    </a:lnTo>
                    <a:lnTo>
                      <a:pt x="13" y="171"/>
                    </a:lnTo>
                    <a:lnTo>
                      <a:pt x="9" y="182"/>
                    </a:lnTo>
                    <a:lnTo>
                      <a:pt x="6" y="194"/>
                    </a:lnTo>
                    <a:lnTo>
                      <a:pt x="4" y="206"/>
                    </a:lnTo>
                    <a:lnTo>
                      <a:pt x="1" y="218"/>
                    </a:lnTo>
                    <a:lnTo>
                      <a:pt x="0" y="230"/>
                    </a:lnTo>
                    <a:lnTo>
                      <a:pt x="0" y="242"/>
                    </a:lnTo>
                    <a:lnTo>
                      <a:pt x="0" y="255"/>
                    </a:lnTo>
                    <a:lnTo>
                      <a:pt x="1" y="267"/>
                    </a:lnTo>
                    <a:lnTo>
                      <a:pt x="4" y="280"/>
                    </a:lnTo>
                    <a:lnTo>
                      <a:pt x="6" y="291"/>
                    </a:lnTo>
                    <a:lnTo>
                      <a:pt x="9" y="303"/>
                    </a:lnTo>
                    <a:lnTo>
                      <a:pt x="12" y="315"/>
                    </a:lnTo>
                    <a:lnTo>
                      <a:pt x="16" y="327"/>
                    </a:lnTo>
                    <a:lnTo>
                      <a:pt x="22" y="337"/>
                    </a:lnTo>
                    <a:lnTo>
                      <a:pt x="27" y="348"/>
                    </a:lnTo>
                    <a:lnTo>
                      <a:pt x="34" y="359"/>
                    </a:lnTo>
                    <a:lnTo>
                      <a:pt x="40" y="369"/>
                    </a:lnTo>
                    <a:lnTo>
                      <a:pt x="47" y="379"/>
                    </a:lnTo>
                    <a:lnTo>
                      <a:pt x="55" y="389"/>
                    </a:lnTo>
                    <a:lnTo>
                      <a:pt x="62" y="398"/>
                    </a:lnTo>
                    <a:lnTo>
                      <a:pt x="72" y="407"/>
                    </a:lnTo>
                    <a:lnTo>
                      <a:pt x="81" y="417"/>
                    </a:lnTo>
                    <a:lnTo>
                      <a:pt x="90" y="424"/>
                    </a:lnTo>
                    <a:lnTo>
                      <a:pt x="100" y="433"/>
                    </a:lnTo>
                    <a:lnTo>
                      <a:pt x="111" y="439"/>
                    </a:lnTo>
                    <a:lnTo>
                      <a:pt x="121" y="447"/>
                    </a:lnTo>
                    <a:lnTo>
                      <a:pt x="132" y="453"/>
                    </a:lnTo>
                    <a:lnTo>
                      <a:pt x="144" y="459"/>
                    </a:lnTo>
                    <a:lnTo>
                      <a:pt x="155" y="465"/>
                    </a:lnTo>
                    <a:lnTo>
                      <a:pt x="167" y="470"/>
                    </a:lnTo>
                    <a:lnTo>
                      <a:pt x="179" y="474"/>
                    </a:lnTo>
                    <a:lnTo>
                      <a:pt x="192" y="478"/>
                    </a:lnTo>
                    <a:lnTo>
                      <a:pt x="205" y="482"/>
                    </a:lnTo>
                    <a:lnTo>
                      <a:pt x="218" y="484"/>
                    </a:lnTo>
                    <a:lnTo>
                      <a:pt x="231" y="486"/>
                    </a:lnTo>
                    <a:lnTo>
                      <a:pt x="244" y="488"/>
                    </a:lnTo>
                    <a:lnTo>
                      <a:pt x="258" y="489"/>
                    </a:lnTo>
                    <a:lnTo>
                      <a:pt x="272" y="489"/>
                    </a:lnTo>
                    <a:lnTo>
                      <a:pt x="272" y="489"/>
                    </a:lnTo>
                    <a:lnTo>
                      <a:pt x="286" y="489"/>
                    </a:lnTo>
                    <a:lnTo>
                      <a:pt x="300" y="488"/>
                    </a:lnTo>
                    <a:lnTo>
                      <a:pt x="314" y="486"/>
                    </a:lnTo>
                    <a:lnTo>
                      <a:pt x="327" y="484"/>
                    </a:lnTo>
                    <a:lnTo>
                      <a:pt x="341" y="481"/>
                    </a:lnTo>
                    <a:lnTo>
                      <a:pt x="353" y="478"/>
                    </a:lnTo>
                    <a:lnTo>
                      <a:pt x="367" y="472"/>
                    </a:lnTo>
                    <a:lnTo>
                      <a:pt x="380" y="468"/>
                    </a:lnTo>
                    <a:lnTo>
                      <a:pt x="525" y="526"/>
                    </a:lnTo>
                    <a:lnTo>
                      <a:pt x="527" y="526"/>
                    </a:lnTo>
                    <a:lnTo>
                      <a:pt x="530" y="527"/>
                    </a:lnTo>
                    <a:lnTo>
                      <a:pt x="533" y="526"/>
                    </a:lnTo>
                    <a:lnTo>
                      <a:pt x="536" y="525"/>
                    </a:lnTo>
                    <a:lnTo>
                      <a:pt x="539" y="524"/>
                    </a:lnTo>
                    <a:lnTo>
                      <a:pt x="541" y="521"/>
                    </a:lnTo>
                    <a:lnTo>
                      <a:pt x="544" y="517"/>
                    </a:lnTo>
                    <a:lnTo>
                      <a:pt x="545" y="513"/>
                    </a:lnTo>
                    <a:lnTo>
                      <a:pt x="545" y="509"/>
                    </a:lnTo>
                    <a:lnTo>
                      <a:pt x="543" y="504"/>
                    </a:lnTo>
                    <a:lnTo>
                      <a:pt x="488"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209" name="Group 208">
            <a:extLst>
              <a:ext uri="{FF2B5EF4-FFF2-40B4-BE49-F238E27FC236}">
                <a16:creationId xmlns:a16="http://schemas.microsoft.com/office/drawing/2014/main" id="{7B58C6EB-76B0-4822-B55A-71BC6EC32889}"/>
              </a:ext>
            </a:extLst>
          </p:cNvPr>
          <p:cNvGrpSpPr/>
          <p:nvPr/>
        </p:nvGrpSpPr>
        <p:grpSpPr>
          <a:xfrm>
            <a:off x="7761155" y="2098904"/>
            <a:ext cx="952304" cy="531113"/>
            <a:chOff x="6349908" y="2695288"/>
            <a:chExt cx="952304" cy="531113"/>
          </a:xfrm>
        </p:grpSpPr>
        <p:sp>
          <p:nvSpPr>
            <p:cNvPr id="210" name="TextBox 209">
              <a:extLst>
                <a:ext uri="{FF2B5EF4-FFF2-40B4-BE49-F238E27FC236}">
                  <a16:creationId xmlns:a16="http://schemas.microsoft.com/office/drawing/2014/main" id="{85BA6A7F-1CE7-4D09-B0ED-E5093B53715E}"/>
                </a:ext>
              </a:extLst>
            </p:cNvPr>
            <p:cNvSpPr txBox="1"/>
            <p:nvPr/>
          </p:nvSpPr>
          <p:spPr>
            <a:xfrm>
              <a:off x="6349908" y="2980180"/>
              <a:ext cx="95230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rPr>
                <a:t>Apr-Jun</a:t>
              </a:r>
            </a:p>
          </p:txBody>
        </p:sp>
        <p:grpSp>
          <p:nvGrpSpPr>
            <p:cNvPr id="211" name="Group 210">
              <a:extLst>
                <a:ext uri="{FF2B5EF4-FFF2-40B4-BE49-F238E27FC236}">
                  <a16:creationId xmlns:a16="http://schemas.microsoft.com/office/drawing/2014/main" id="{03917ED0-E529-4DB1-9C52-1490BDD6FCD0}"/>
                </a:ext>
              </a:extLst>
            </p:cNvPr>
            <p:cNvGrpSpPr>
              <a:grpSpLocks noChangeAspect="1"/>
            </p:cNvGrpSpPr>
            <p:nvPr/>
          </p:nvGrpSpPr>
          <p:grpSpPr>
            <a:xfrm>
              <a:off x="6700719" y="2695288"/>
              <a:ext cx="250682" cy="252000"/>
              <a:chOff x="1547813" y="3240088"/>
              <a:chExt cx="301626" cy="303213"/>
            </a:xfrm>
            <a:solidFill>
              <a:sysClr val="window" lastClr="FFFFFF"/>
            </a:solidFill>
          </p:grpSpPr>
          <p:sp>
            <p:nvSpPr>
              <p:cNvPr id="212" name="Freeform 61">
                <a:extLst>
                  <a:ext uri="{FF2B5EF4-FFF2-40B4-BE49-F238E27FC236}">
                    <a16:creationId xmlns:a16="http://schemas.microsoft.com/office/drawing/2014/main" id="{1A5D7FC4-95A7-4D47-8150-837DCE813067}"/>
                  </a:ext>
                </a:extLst>
              </p:cNvPr>
              <p:cNvSpPr>
                <a:spLocks noEditPoints="1"/>
              </p:cNvSpPr>
              <p:nvPr/>
            </p:nvSpPr>
            <p:spPr bwMode="auto">
              <a:xfrm>
                <a:off x="1611313" y="3392488"/>
                <a:ext cx="85725" cy="87313"/>
              </a:xfrm>
              <a:custGeom>
                <a:avLst/>
                <a:gdLst>
                  <a:gd name="T0" fmla="*/ 92 w 218"/>
                  <a:gd name="T1" fmla="*/ 191 h 219"/>
                  <a:gd name="T2" fmla="*/ 70 w 218"/>
                  <a:gd name="T3" fmla="*/ 183 h 219"/>
                  <a:gd name="T4" fmla="*/ 50 w 218"/>
                  <a:gd name="T5" fmla="*/ 168 h 219"/>
                  <a:gd name="T6" fmla="*/ 35 w 218"/>
                  <a:gd name="T7" fmla="*/ 149 h 219"/>
                  <a:gd name="T8" fmla="*/ 27 w 218"/>
                  <a:gd name="T9" fmla="*/ 125 h 219"/>
                  <a:gd name="T10" fmla="*/ 26 w 218"/>
                  <a:gd name="T11" fmla="*/ 101 h 219"/>
                  <a:gd name="T12" fmla="*/ 32 w 218"/>
                  <a:gd name="T13" fmla="*/ 77 h 219"/>
                  <a:gd name="T14" fmla="*/ 45 w 218"/>
                  <a:gd name="T15" fmla="*/ 56 h 219"/>
                  <a:gd name="T16" fmla="*/ 62 w 218"/>
                  <a:gd name="T17" fmla="*/ 40 h 219"/>
                  <a:gd name="T18" fmla="*/ 85 w 218"/>
                  <a:gd name="T19" fmla="*/ 29 h 219"/>
                  <a:gd name="T20" fmla="*/ 109 w 218"/>
                  <a:gd name="T21" fmla="*/ 26 h 219"/>
                  <a:gd name="T22" fmla="*/ 134 w 218"/>
                  <a:gd name="T23" fmla="*/ 29 h 219"/>
                  <a:gd name="T24" fmla="*/ 155 w 218"/>
                  <a:gd name="T25" fmla="*/ 40 h 219"/>
                  <a:gd name="T26" fmla="*/ 174 w 218"/>
                  <a:gd name="T27" fmla="*/ 56 h 219"/>
                  <a:gd name="T28" fmla="*/ 186 w 218"/>
                  <a:gd name="T29" fmla="*/ 77 h 219"/>
                  <a:gd name="T30" fmla="*/ 192 w 218"/>
                  <a:gd name="T31" fmla="*/ 101 h 219"/>
                  <a:gd name="T32" fmla="*/ 191 w 218"/>
                  <a:gd name="T33" fmla="*/ 125 h 219"/>
                  <a:gd name="T34" fmla="*/ 182 w 218"/>
                  <a:gd name="T35" fmla="*/ 149 h 219"/>
                  <a:gd name="T36" fmla="*/ 168 w 218"/>
                  <a:gd name="T37" fmla="*/ 168 h 219"/>
                  <a:gd name="T38" fmla="*/ 149 w 218"/>
                  <a:gd name="T39" fmla="*/ 183 h 219"/>
                  <a:gd name="T40" fmla="*/ 125 w 218"/>
                  <a:gd name="T41" fmla="*/ 191 h 219"/>
                  <a:gd name="T42" fmla="*/ 109 w 218"/>
                  <a:gd name="T43" fmla="*/ 0 h 219"/>
                  <a:gd name="T44" fmla="*/ 77 w 218"/>
                  <a:gd name="T45" fmla="*/ 4 h 219"/>
                  <a:gd name="T46" fmla="*/ 48 w 218"/>
                  <a:gd name="T47" fmla="*/ 18 h 219"/>
                  <a:gd name="T48" fmla="*/ 25 w 218"/>
                  <a:gd name="T49" fmla="*/ 40 h 219"/>
                  <a:gd name="T50" fmla="*/ 8 w 218"/>
                  <a:gd name="T51" fmla="*/ 66 h 219"/>
                  <a:gd name="T52" fmla="*/ 1 w 218"/>
                  <a:gd name="T53" fmla="*/ 98 h 219"/>
                  <a:gd name="T54" fmla="*/ 2 w 218"/>
                  <a:gd name="T55" fmla="*/ 131 h 219"/>
                  <a:gd name="T56" fmla="*/ 13 w 218"/>
                  <a:gd name="T57" fmla="*/ 161 h 219"/>
                  <a:gd name="T58" fmla="*/ 32 w 218"/>
                  <a:gd name="T59" fmla="*/ 187 h 219"/>
                  <a:gd name="T60" fmla="*/ 57 w 218"/>
                  <a:gd name="T61" fmla="*/ 205 h 219"/>
                  <a:gd name="T62" fmla="*/ 87 w 218"/>
                  <a:gd name="T63" fmla="*/ 217 h 219"/>
                  <a:gd name="T64" fmla="*/ 120 w 218"/>
                  <a:gd name="T65" fmla="*/ 218 h 219"/>
                  <a:gd name="T66" fmla="*/ 151 w 218"/>
                  <a:gd name="T67" fmla="*/ 210 h 219"/>
                  <a:gd name="T68" fmla="*/ 178 w 218"/>
                  <a:gd name="T69" fmla="*/ 193 h 219"/>
                  <a:gd name="T70" fmla="*/ 200 w 218"/>
                  <a:gd name="T71" fmla="*/ 171 h 219"/>
                  <a:gd name="T72" fmla="*/ 213 w 218"/>
                  <a:gd name="T73" fmla="*/ 142 h 219"/>
                  <a:gd name="T74" fmla="*/ 218 w 218"/>
                  <a:gd name="T75" fmla="*/ 109 h 219"/>
                  <a:gd name="T76" fmla="*/ 213 w 218"/>
                  <a:gd name="T77" fmla="*/ 77 h 219"/>
                  <a:gd name="T78" fmla="*/ 200 w 218"/>
                  <a:gd name="T79" fmla="*/ 48 h 219"/>
                  <a:gd name="T80" fmla="*/ 178 w 218"/>
                  <a:gd name="T81" fmla="*/ 25 h 219"/>
                  <a:gd name="T82" fmla="*/ 151 w 218"/>
                  <a:gd name="T83" fmla="*/ 8 h 219"/>
                  <a:gd name="T84" fmla="*/ 120 w 218"/>
                  <a:gd name="T8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8" h="219">
                    <a:moveTo>
                      <a:pt x="109" y="193"/>
                    </a:moveTo>
                    <a:lnTo>
                      <a:pt x="101" y="193"/>
                    </a:lnTo>
                    <a:lnTo>
                      <a:pt x="92" y="191"/>
                    </a:lnTo>
                    <a:lnTo>
                      <a:pt x="85" y="190"/>
                    </a:lnTo>
                    <a:lnTo>
                      <a:pt x="76" y="187"/>
                    </a:lnTo>
                    <a:lnTo>
                      <a:pt x="70" y="183"/>
                    </a:lnTo>
                    <a:lnTo>
                      <a:pt x="62" y="179"/>
                    </a:lnTo>
                    <a:lnTo>
                      <a:pt x="56" y="174"/>
                    </a:lnTo>
                    <a:lnTo>
                      <a:pt x="50" y="168"/>
                    </a:lnTo>
                    <a:lnTo>
                      <a:pt x="45" y="162"/>
                    </a:lnTo>
                    <a:lnTo>
                      <a:pt x="40" y="156"/>
                    </a:lnTo>
                    <a:lnTo>
                      <a:pt x="35" y="149"/>
                    </a:lnTo>
                    <a:lnTo>
                      <a:pt x="32" y="142"/>
                    </a:lnTo>
                    <a:lnTo>
                      <a:pt x="29" y="134"/>
                    </a:lnTo>
                    <a:lnTo>
                      <a:pt x="27" y="125"/>
                    </a:lnTo>
                    <a:lnTo>
                      <a:pt x="26" y="118"/>
                    </a:lnTo>
                    <a:lnTo>
                      <a:pt x="26" y="109"/>
                    </a:lnTo>
                    <a:lnTo>
                      <a:pt x="26" y="101"/>
                    </a:lnTo>
                    <a:lnTo>
                      <a:pt x="27" y="92"/>
                    </a:lnTo>
                    <a:lnTo>
                      <a:pt x="29" y="85"/>
                    </a:lnTo>
                    <a:lnTo>
                      <a:pt x="32" y="77"/>
                    </a:lnTo>
                    <a:lnTo>
                      <a:pt x="35" y="70"/>
                    </a:lnTo>
                    <a:lnTo>
                      <a:pt x="40" y="62"/>
                    </a:lnTo>
                    <a:lnTo>
                      <a:pt x="45" y="56"/>
                    </a:lnTo>
                    <a:lnTo>
                      <a:pt x="50" y="50"/>
                    </a:lnTo>
                    <a:lnTo>
                      <a:pt x="56" y="45"/>
                    </a:lnTo>
                    <a:lnTo>
                      <a:pt x="62" y="40"/>
                    </a:lnTo>
                    <a:lnTo>
                      <a:pt x="70" y="35"/>
                    </a:lnTo>
                    <a:lnTo>
                      <a:pt x="76" y="32"/>
                    </a:lnTo>
                    <a:lnTo>
                      <a:pt x="85" y="29"/>
                    </a:lnTo>
                    <a:lnTo>
                      <a:pt x="92" y="27"/>
                    </a:lnTo>
                    <a:lnTo>
                      <a:pt x="101" y="26"/>
                    </a:lnTo>
                    <a:lnTo>
                      <a:pt x="109" y="26"/>
                    </a:lnTo>
                    <a:lnTo>
                      <a:pt x="118" y="26"/>
                    </a:lnTo>
                    <a:lnTo>
                      <a:pt x="125" y="27"/>
                    </a:lnTo>
                    <a:lnTo>
                      <a:pt x="134" y="29"/>
                    </a:lnTo>
                    <a:lnTo>
                      <a:pt x="142" y="32"/>
                    </a:lnTo>
                    <a:lnTo>
                      <a:pt x="149" y="35"/>
                    </a:lnTo>
                    <a:lnTo>
                      <a:pt x="155" y="40"/>
                    </a:lnTo>
                    <a:lnTo>
                      <a:pt x="162" y="45"/>
                    </a:lnTo>
                    <a:lnTo>
                      <a:pt x="168" y="50"/>
                    </a:lnTo>
                    <a:lnTo>
                      <a:pt x="174" y="56"/>
                    </a:lnTo>
                    <a:lnTo>
                      <a:pt x="178" y="62"/>
                    </a:lnTo>
                    <a:lnTo>
                      <a:pt x="182" y="70"/>
                    </a:lnTo>
                    <a:lnTo>
                      <a:pt x="186" y="77"/>
                    </a:lnTo>
                    <a:lnTo>
                      <a:pt x="189" y="85"/>
                    </a:lnTo>
                    <a:lnTo>
                      <a:pt x="191" y="92"/>
                    </a:lnTo>
                    <a:lnTo>
                      <a:pt x="192" y="101"/>
                    </a:lnTo>
                    <a:lnTo>
                      <a:pt x="193" y="109"/>
                    </a:lnTo>
                    <a:lnTo>
                      <a:pt x="192" y="118"/>
                    </a:lnTo>
                    <a:lnTo>
                      <a:pt x="191" y="125"/>
                    </a:lnTo>
                    <a:lnTo>
                      <a:pt x="189" y="134"/>
                    </a:lnTo>
                    <a:lnTo>
                      <a:pt x="186" y="142"/>
                    </a:lnTo>
                    <a:lnTo>
                      <a:pt x="182" y="149"/>
                    </a:lnTo>
                    <a:lnTo>
                      <a:pt x="178" y="156"/>
                    </a:lnTo>
                    <a:lnTo>
                      <a:pt x="174" y="162"/>
                    </a:lnTo>
                    <a:lnTo>
                      <a:pt x="168" y="168"/>
                    </a:lnTo>
                    <a:lnTo>
                      <a:pt x="162" y="174"/>
                    </a:lnTo>
                    <a:lnTo>
                      <a:pt x="155" y="179"/>
                    </a:lnTo>
                    <a:lnTo>
                      <a:pt x="149" y="183"/>
                    </a:lnTo>
                    <a:lnTo>
                      <a:pt x="142" y="187"/>
                    </a:lnTo>
                    <a:lnTo>
                      <a:pt x="134" y="190"/>
                    </a:lnTo>
                    <a:lnTo>
                      <a:pt x="125" y="191"/>
                    </a:lnTo>
                    <a:lnTo>
                      <a:pt x="118" y="193"/>
                    </a:lnTo>
                    <a:lnTo>
                      <a:pt x="109" y="193"/>
                    </a:lnTo>
                    <a:close/>
                    <a:moveTo>
                      <a:pt x="109" y="0"/>
                    </a:moveTo>
                    <a:lnTo>
                      <a:pt x="98" y="0"/>
                    </a:lnTo>
                    <a:lnTo>
                      <a:pt x="87" y="2"/>
                    </a:lnTo>
                    <a:lnTo>
                      <a:pt x="77" y="4"/>
                    </a:lnTo>
                    <a:lnTo>
                      <a:pt x="66" y="8"/>
                    </a:lnTo>
                    <a:lnTo>
                      <a:pt x="57" y="13"/>
                    </a:lnTo>
                    <a:lnTo>
                      <a:pt x="48" y="18"/>
                    </a:lnTo>
                    <a:lnTo>
                      <a:pt x="40" y="25"/>
                    </a:lnTo>
                    <a:lnTo>
                      <a:pt x="32" y="32"/>
                    </a:lnTo>
                    <a:lnTo>
                      <a:pt x="25" y="40"/>
                    </a:lnTo>
                    <a:lnTo>
                      <a:pt x="19" y="48"/>
                    </a:lnTo>
                    <a:lnTo>
                      <a:pt x="13" y="57"/>
                    </a:lnTo>
                    <a:lnTo>
                      <a:pt x="8" y="66"/>
                    </a:lnTo>
                    <a:lnTo>
                      <a:pt x="5" y="77"/>
                    </a:lnTo>
                    <a:lnTo>
                      <a:pt x="2" y="87"/>
                    </a:lnTo>
                    <a:lnTo>
                      <a:pt x="1" y="98"/>
                    </a:lnTo>
                    <a:lnTo>
                      <a:pt x="0" y="109"/>
                    </a:lnTo>
                    <a:lnTo>
                      <a:pt x="1" y="120"/>
                    </a:lnTo>
                    <a:lnTo>
                      <a:pt x="2" y="131"/>
                    </a:lnTo>
                    <a:lnTo>
                      <a:pt x="5" y="142"/>
                    </a:lnTo>
                    <a:lnTo>
                      <a:pt x="8" y="151"/>
                    </a:lnTo>
                    <a:lnTo>
                      <a:pt x="13" y="161"/>
                    </a:lnTo>
                    <a:lnTo>
                      <a:pt x="19" y="171"/>
                    </a:lnTo>
                    <a:lnTo>
                      <a:pt x="25" y="178"/>
                    </a:lnTo>
                    <a:lnTo>
                      <a:pt x="32" y="187"/>
                    </a:lnTo>
                    <a:lnTo>
                      <a:pt x="40" y="193"/>
                    </a:lnTo>
                    <a:lnTo>
                      <a:pt x="48" y="200"/>
                    </a:lnTo>
                    <a:lnTo>
                      <a:pt x="57" y="205"/>
                    </a:lnTo>
                    <a:lnTo>
                      <a:pt x="66" y="210"/>
                    </a:lnTo>
                    <a:lnTo>
                      <a:pt x="77" y="214"/>
                    </a:lnTo>
                    <a:lnTo>
                      <a:pt x="87" y="217"/>
                    </a:lnTo>
                    <a:lnTo>
                      <a:pt x="98" y="218"/>
                    </a:lnTo>
                    <a:lnTo>
                      <a:pt x="109" y="219"/>
                    </a:lnTo>
                    <a:lnTo>
                      <a:pt x="120" y="218"/>
                    </a:lnTo>
                    <a:lnTo>
                      <a:pt x="131" y="217"/>
                    </a:lnTo>
                    <a:lnTo>
                      <a:pt x="142" y="214"/>
                    </a:lnTo>
                    <a:lnTo>
                      <a:pt x="151" y="210"/>
                    </a:lnTo>
                    <a:lnTo>
                      <a:pt x="161" y="205"/>
                    </a:lnTo>
                    <a:lnTo>
                      <a:pt x="169" y="200"/>
                    </a:lnTo>
                    <a:lnTo>
                      <a:pt x="178" y="193"/>
                    </a:lnTo>
                    <a:lnTo>
                      <a:pt x="187" y="187"/>
                    </a:lnTo>
                    <a:lnTo>
                      <a:pt x="193" y="178"/>
                    </a:lnTo>
                    <a:lnTo>
                      <a:pt x="200" y="171"/>
                    </a:lnTo>
                    <a:lnTo>
                      <a:pt x="205" y="161"/>
                    </a:lnTo>
                    <a:lnTo>
                      <a:pt x="209" y="151"/>
                    </a:lnTo>
                    <a:lnTo>
                      <a:pt x="213" y="142"/>
                    </a:lnTo>
                    <a:lnTo>
                      <a:pt x="216" y="131"/>
                    </a:lnTo>
                    <a:lnTo>
                      <a:pt x="218" y="120"/>
                    </a:lnTo>
                    <a:lnTo>
                      <a:pt x="218" y="109"/>
                    </a:lnTo>
                    <a:lnTo>
                      <a:pt x="218" y="98"/>
                    </a:lnTo>
                    <a:lnTo>
                      <a:pt x="216" y="87"/>
                    </a:lnTo>
                    <a:lnTo>
                      <a:pt x="213" y="77"/>
                    </a:lnTo>
                    <a:lnTo>
                      <a:pt x="209" y="66"/>
                    </a:lnTo>
                    <a:lnTo>
                      <a:pt x="205" y="57"/>
                    </a:lnTo>
                    <a:lnTo>
                      <a:pt x="200" y="48"/>
                    </a:lnTo>
                    <a:lnTo>
                      <a:pt x="193" y="40"/>
                    </a:lnTo>
                    <a:lnTo>
                      <a:pt x="187" y="32"/>
                    </a:lnTo>
                    <a:lnTo>
                      <a:pt x="178" y="25"/>
                    </a:lnTo>
                    <a:lnTo>
                      <a:pt x="169" y="18"/>
                    </a:lnTo>
                    <a:lnTo>
                      <a:pt x="161" y="13"/>
                    </a:lnTo>
                    <a:lnTo>
                      <a:pt x="151" y="8"/>
                    </a:lnTo>
                    <a:lnTo>
                      <a:pt x="142" y="4"/>
                    </a:lnTo>
                    <a:lnTo>
                      <a:pt x="131" y="2"/>
                    </a:lnTo>
                    <a:lnTo>
                      <a:pt x="120" y="0"/>
                    </a:lnTo>
                    <a:lnTo>
                      <a:pt x="1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13" name="Freeform 62">
                <a:extLst>
                  <a:ext uri="{FF2B5EF4-FFF2-40B4-BE49-F238E27FC236}">
                    <a16:creationId xmlns:a16="http://schemas.microsoft.com/office/drawing/2014/main" id="{C232CA2D-5C2C-4A14-B759-C09619783A26}"/>
                  </a:ext>
                </a:extLst>
              </p:cNvPr>
              <p:cNvSpPr>
                <a:spLocks noEditPoints="1"/>
              </p:cNvSpPr>
              <p:nvPr/>
            </p:nvSpPr>
            <p:spPr bwMode="auto">
              <a:xfrm>
                <a:off x="1763713" y="3278188"/>
                <a:ext cx="49213" cy="47625"/>
              </a:xfrm>
              <a:custGeom>
                <a:avLst/>
                <a:gdLst>
                  <a:gd name="T0" fmla="*/ 54 w 122"/>
                  <a:gd name="T1" fmla="*/ 96 h 121"/>
                  <a:gd name="T2" fmla="*/ 41 w 122"/>
                  <a:gd name="T3" fmla="*/ 90 h 121"/>
                  <a:gd name="T4" fmla="*/ 31 w 122"/>
                  <a:gd name="T5" fmla="*/ 81 h 121"/>
                  <a:gd name="T6" fmla="*/ 26 w 122"/>
                  <a:gd name="T7" fmla="*/ 68 h 121"/>
                  <a:gd name="T8" fmla="*/ 26 w 122"/>
                  <a:gd name="T9" fmla="*/ 54 h 121"/>
                  <a:gd name="T10" fmla="*/ 31 w 122"/>
                  <a:gd name="T11" fmla="*/ 41 h 121"/>
                  <a:gd name="T12" fmla="*/ 41 w 122"/>
                  <a:gd name="T13" fmla="*/ 31 h 121"/>
                  <a:gd name="T14" fmla="*/ 54 w 122"/>
                  <a:gd name="T15" fmla="*/ 26 h 121"/>
                  <a:gd name="T16" fmla="*/ 68 w 122"/>
                  <a:gd name="T17" fmla="*/ 26 h 121"/>
                  <a:gd name="T18" fmla="*/ 81 w 122"/>
                  <a:gd name="T19" fmla="*/ 31 h 121"/>
                  <a:gd name="T20" fmla="*/ 90 w 122"/>
                  <a:gd name="T21" fmla="*/ 41 h 121"/>
                  <a:gd name="T22" fmla="*/ 96 w 122"/>
                  <a:gd name="T23" fmla="*/ 54 h 121"/>
                  <a:gd name="T24" fmla="*/ 96 w 122"/>
                  <a:gd name="T25" fmla="*/ 68 h 121"/>
                  <a:gd name="T26" fmla="*/ 90 w 122"/>
                  <a:gd name="T27" fmla="*/ 81 h 121"/>
                  <a:gd name="T28" fmla="*/ 81 w 122"/>
                  <a:gd name="T29" fmla="*/ 90 h 121"/>
                  <a:gd name="T30" fmla="*/ 68 w 122"/>
                  <a:gd name="T31" fmla="*/ 96 h 121"/>
                  <a:gd name="T32" fmla="*/ 61 w 122"/>
                  <a:gd name="T33" fmla="*/ 0 h 121"/>
                  <a:gd name="T34" fmla="*/ 49 w 122"/>
                  <a:gd name="T35" fmla="*/ 1 h 121"/>
                  <a:gd name="T36" fmla="*/ 38 w 122"/>
                  <a:gd name="T37" fmla="*/ 4 h 121"/>
                  <a:gd name="T38" fmla="*/ 27 w 122"/>
                  <a:gd name="T39" fmla="*/ 11 h 121"/>
                  <a:gd name="T40" fmla="*/ 19 w 122"/>
                  <a:gd name="T41" fmla="*/ 18 h 121"/>
                  <a:gd name="T42" fmla="*/ 11 w 122"/>
                  <a:gd name="T43" fmla="*/ 27 h 121"/>
                  <a:gd name="T44" fmla="*/ 5 w 122"/>
                  <a:gd name="T45" fmla="*/ 38 h 121"/>
                  <a:gd name="T46" fmla="*/ 1 w 122"/>
                  <a:gd name="T47" fmla="*/ 48 h 121"/>
                  <a:gd name="T48" fmla="*/ 0 w 122"/>
                  <a:gd name="T49" fmla="*/ 61 h 121"/>
                  <a:gd name="T50" fmla="*/ 1 w 122"/>
                  <a:gd name="T51" fmla="*/ 73 h 121"/>
                  <a:gd name="T52" fmla="*/ 5 w 122"/>
                  <a:gd name="T53" fmla="*/ 85 h 121"/>
                  <a:gd name="T54" fmla="*/ 11 w 122"/>
                  <a:gd name="T55" fmla="*/ 96 h 121"/>
                  <a:gd name="T56" fmla="*/ 19 w 122"/>
                  <a:gd name="T57" fmla="*/ 104 h 121"/>
                  <a:gd name="T58" fmla="*/ 27 w 122"/>
                  <a:gd name="T59" fmla="*/ 112 h 121"/>
                  <a:gd name="T60" fmla="*/ 38 w 122"/>
                  <a:gd name="T61" fmla="*/ 117 h 121"/>
                  <a:gd name="T62" fmla="*/ 49 w 122"/>
                  <a:gd name="T63" fmla="*/ 120 h 121"/>
                  <a:gd name="T64" fmla="*/ 61 w 122"/>
                  <a:gd name="T65" fmla="*/ 121 h 121"/>
                  <a:gd name="T66" fmla="*/ 73 w 122"/>
                  <a:gd name="T67" fmla="*/ 120 h 121"/>
                  <a:gd name="T68" fmla="*/ 85 w 122"/>
                  <a:gd name="T69" fmla="*/ 117 h 121"/>
                  <a:gd name="T70" fmla="*/ 95 w 122"/>
                  <a:gd name="T71" fmla="*/ 112 h 121"/>
                  <a:gd name="T72" fmla="*/ 104 w 122"/>
                  <a:gd name="T73" fmla="*/ 104 h 121"/>
                  <a:gd name="T74" fmla="*/ 112 w 122"/>
                  <a:gd name="T75" fmla="*/ 96 h 121"/>
                  <a:gd name="T76" fmla="*/ 117 w 122"/>
                  <a:gd name="T77" fmla="*/ 85 h 121"/>
                  <a:gd name="T78" fmla="*/ 121 w 122"/>
                  <a:gd name="T79" fmla="*/ 73 h 121"/>
                  <a:gd name="T80" fmla="*/ 122 w 122"/>
                  <a:gd name="T81" fmla="*/ 61 h 121"/>
                  <a:gd name="T82" fmla="*/ 121 w 122"/>
                  <a:gd name="T83" fmla="*/ 48 h 121"/>
                  <a:gd name="T84" fmla="*/ 117 w 122"/>
                  <a:gd name="T85" fmla="*/ 38 h 121"/>
                  <a:gd name="T86" fmla="*/ 112 w 122"/>
                  <a:gd name="T87" fmla="*/ 27 h 121"/>
                  <a:gd name="T88" fmla="*/ 104 w 122"/>
                  <a:gd name="T89" fmla="*/ 18 h 121"/>
                  <a:gd name="T90" fmla="*/ 95 w 122"/>
                  <a:gd name="T91" fmla="*/ 11 h 121"/>
                  <a:gd name="T92" fmla="*/ 85 w 122"/>
                  <a:gd name="T93" fmla="*/ 4 h 121"/>
                  <a:gd name="T94" fmla="*/ 73 w 122"/>
                  <a:gd name="T95" fmla="*/ 1 h 121"/>
                  <a:gd name="T96" fmla="*/ 61 w 122"/>
                  <a:gd name="T9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1">
                    <a:moveTo>
                      <a:pt x="61" y="97"/>
                    </a:moveTo>
                    <a:lnTo>
                      <a:pt x="54" y="96"/>
                    </a:lnTo>
                    <a:lnTo>
                      <a:pt x="47" y="93"/>
                    </a:lnTo>
                    <a:lnTo>
                      <a:pt x="41" y="90"/>
                    </a:lnTo>
                    <a:lnTo>
                      <a:pt x="36" y="86"/>
                    </a:lnTo>
                    <a:lnTo>
                      <a:pt x="31" y="81"/>
                    </a:lnTo>
                    <a:lnTo>
                      <a:pt x="28" y="75"/>
                    </a:lnTo>
                    <a:lnTo>
                      <a:pt x="26" y="68"/>
                    </a:lnTo>
                    <a:lnTo>
                      <a:pt x="26" y="61"/>
                    </a:lnTo>
                    <a:lnTo>
                      <a:pt x="26" y="54"/>
                    </a:lnTo>
                    <a:lnTo>
                      <a:pt x="28" y="47"/>
                    </a:lnTo>
                    <a:lnTo>
                      <a:pt x="31" y="41"/>
                    </a:lnTo>
                    <a:lnTo>
                      <a:pt x="36" y="35"/>
                    </a:lnTo>
                    <a:lnTo>
                      <a:pt x="41" y="31"/>
                    </a:lnTo>
                    <a:lnTo>
                      <a:pt x="47" y="28"/>
                    </a:lnTo>
                    <a:lnTo>
                      <a:pt x="54" y="26"/>
                    </a:lnTo>
                    <a:lnTo>
                      <a:pt x="61" y="25"/>
                    </a:lnTo>
                    <a:lnTo>
                      <a:pt x="68" y="26"/>
                    </a:lnTo>
                    <a:lnTo>
                      <a:pt x="75" y="28"/>
                    </a:lnTo>
                    <a:lnTo>
                      <a:pt x="81" y="31"/>
                    </a:lnTo>
                    <a:lnTo>
                      <a:pt x="86" y="35"/>
                    </a:lnTo>
                    <a:lnTo>
                      <a:pt x="90" y="41"/>
                    </a:lnTo>
                    <a:lnTo>
                      <a:pt x="94" y="47"/>
                    </a:lnTo>
                    <a:lnTo>
                      <a:pt x="96" y="54"/>
                    </a:lnTo>
                    <a:lnTo>
                      <a:pt x="97" y="61"/>
                    </a:lnTo>
                    <a:lnTo>
                      <a:pt x="96" y="68"/>
                    </a:lnTo>
                    <a:lnTo>
                      <a:pt x="94" y="75"/>
                    </a:lnTo>
                    <a:lnTo>
                      <a:pt x="90" y="81"/>
                    </a:lnTo>
                    <a:lnTo>
                      <a:pt x="86" y="86"/>
                    </a:lnTo>
                    <a:lnTo>
                      <a:pt x="81" y="90"/>
                    </a:lnTo>
                    <a:lnTo>
                      <a:pt x="75" y="93"/>
                    </a:lnTo>
                    <a:lnTo>
                      <a:pt x="68" y="96"/>
                    </a:lnTo>
                    <a:lnTo>
                      <a:pt x="61" y="97"/>
                    </a:lnTo>
                    <a:close/>
                    <a:moveTo>
                      <a:pt x="61" y="0"/>
                    </a:moveTo>
                    <a:lnTo>
                      <a:pt x="55" y="0"/>
                    </a:lnTo>
                    <a:lnTo>
                      <a:pt x="49" y="1"/>
                    </a:lnTo>
                    <a:lnTo>
                      <a:pt x="43" y="2"/>
                    </a:lnTo>
                    <a:lnTo>
                      <a:pt x="38" y="4"/>
                    </a:lnTo>
                    <a:lnTo>
                      <a:pt x="32" y="8"/>
                    </a:lnTo>
                    <a:lnTo>
                      <a:pt x="27" y="11"/>
                    </a:lnTo>
                    <a:lnTo>
                      <a:pt x="23" y="14"/>
                    </a:lnTo>
                    <a:lnTo>
                      <a:pt x="19" y="18"/>
                    </a:lnTo>
                    <a:lnTo>
                      <a:pt x="14" y="23"/>
                    </a:lnTo>
                    <a:lnTo>
                      <a:pt x="11" y="27"/>
                    </a:lnTo>
                    <a:lnTo>
                      <a:pt x="8" y="32"/>
                    </a:lnTo>
                    <a:lnTo>
                      <a:pt x="5" y="38"/>
                    </a:lnTo>
                    <a:lnTo>
                      <a:pt x="3" y="43"/>
                    </a:lnTo>
                    <a:lnTo>
                      <a:pt x="1" y="48"/>
                    </a:lnTo>
                    <a:lnTo>
                      <a:pt x="0" y="55"/>
                    </a:lnTo>
                    <a:lnTo>
                      <a:pt x="0" y="61"/>
                    </a:lnTo>
                    <a:lnTo>
                      <a:pt x="0" y="67"/>
                    </a:lnTo>
                    <a:lnTo>
                      <a:pt x="1" y="73"/>
                    </a:lnTo>
                    <a:lnTo>
                      <a:pt x="3" y="79"/>
                    </a:lnTo>
                    <a:lnTo>
                      <a:pt x="5" y="85"/>
                    </a:lnTo>
                    <a:lnTo>
                      <a:pt x="8" y="90"/>
                    </a:lnTo>
                    <a:lnTo>
                      <a:pt x="11" y="96"/>
                    </a:lnTo>
                    <a:lnTo>
                      <a:pt x="14" y="100"/>
                    </a:lnTo>
                    <a:lnTo>
                      <a:pt x="19" y="104"/>
                    </a:lnTo>
                    <a:lnTo>
                      <a:pt x="23" y="108"/>
                    </a:lnTo>
                    <a:lnTo>
                      <a:pt x="27" y="112"/>
                    </a:lnTo>
                    <a:lnTo>
                      <a:pt x="32" y="115"/>
                    </a:lnTo>
                    <a:lnTo>
                      <a:pt x="38" y="117"/>
                    </a:lnTo>
                    <a:lnTo>
                      <a:pt x="43" y="119"/>
                    </a:lnTo>
                    <a:lnTo>
                      <a:pt x="49" y="120"/>
                    </a:lnTo>
                    <a:lnTo>
                      <a:pt x="55" y="121"/>
                    </a:lnTo>
                    <a:lnTo>
                      <a:pt x="61" y="121"/>
                    </a:lnTo>
                    <a:lnTo>
                      <a:pt x="68" y="121"/>
                    </a:lnTo>
                    <a:lnTo>
                      <a:pt x="73" y="120"/>
                    </a:lnTo>
                    <a:lnTo>
                      <a:pt x="80" y="119"/>
                    </a:lnTo>
                    <a:lnTo>
                      <a:pt x="85" y="117"/>
                    </a:lnTo>
                    <a:lnTo>
                      <a:pt x="90" y="115"/>
                    </a:lnTo>
                    <a:lnTo>
                      <a:pt x="95" y="112"/>
                    </a:lnTo>
                    <a:lnTo>
                      <a:pt x="100" y="108"/>
                    </a:lnTo>
                    <a:lnTo>
                      <a:pt x="104" y="104"/>
                    </a:lnTo>
                    <a:lnTo>
                      <a:pt x="108" y="100"/>
                    </a:lnTo>
                    <a:lnTo>
                      <a:pt x="112" y="96"/>
                    </a:lnTo>
                    <a:lnTo>
                      <a:pt x="115" y="90"/>
                    </a:lnTo>
                    <a:lnTo>
                      <a:pt x="117" y="85"/>
                    </a:lnTo>
                    <a:lnTo>
                      <a:pt x="119" y="79"/>
                    </a:lnTo>
                    <a:lnTo>
                      <a:pt x="121" y="73"/>
                    </a:lnTo>
                    <a:lnTo>
                      <a:pt x="122" y="67"/>
                    </a:lnTo>
                    <a:lnTo>
                      <a:pt x="122" y="61"/>
                    </a:lnTo>
                    <a:lnTo>
                      <a:pt x="122" y="55"/>
                    </a:lnTo>
                    <a:lnTo>
                      <a:pt x="121" y="48"/>
                    </a:lnTo>
                    <a:lnTo>
                      <a:pt x="119" y="43"/>
                    </a:lnTo>
                    <a:lnTo>
                      <a:pt x="117" y="38"/>
                    </a:lnTo>
                    <a:lnTo>
                      <a:pt x="115" y="32"/>
                    </a:lnTo>
                    <a:lnTo>
                      <a:pt x="112" y="27"/>
                    </a:lnTo>
                    <a:lnTo>
                      <a:pt x="108" y="23"/>
                    </a:lnTo>
                    <a:lnTo>
                      <a:pt x="104" y="18"/>
                    </a:lnTo>
                    <a:lnTo>
                      <a:pt x="100" y="14"/>
                    </a:lnTo>
                    <a:lnTo>
                      <a:pt x="95" y="11"/>
                    </a:lnTo>
                    <a:lnTo>
                      <a:pt x="90" y="8"/>
                    </a:lnTo>
                    <a:lnTo>
                      <a:pt x="85" y="4"/>
                    </a:lnTo>
                    <a:lnTo>
                      <a:pt x="80" y="2"/>
                    </a:lnTo>
                    <a:lnTo>
                      <a:pt x="73" y="1"/>
                    </a:lnTo>
                    <a:lnTo>
                      <a:pt x="68" y="0"/>
                    </a:ln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14" name="Freeform 63">
                <a:extLst>
                  <a:ext uri="{FF2B5EF4-FFF2-40B4-BE49-F238E27FC236}">
                    <a16:creationId xmlns:a16="http://schemas.microsoft.com/office/drawing/2014/main" id="{84039F00-1095-4F70-A83B-FE4BB909C419}"/>
                  </a:ext>
                </a:extLst>
              </p:cNvPr>
              <p:cNvSpPr>
                <a:spLocks noEditPoints="1"/>
              </p:cNvSpPr>
              <p:nvPr/>
            </p:nvSpPr>
            <p:spPr bwMode="auto">
              <a:xfrm>
                <a:off x="1547813" y="3330576"/>
                <a:ext cx="212725" cy="212725"/>
              </a:xfrm>
              <a:custGeom>
                <a:avLst/>
                <a:gdLst>
                  <a:gd name="T0" fmla="*/ 407 w 535"/>
                  <a:gd name="T1" fmla="*/ 408 h 536"/>
                  <a:gd name="T2" fmla="*/ 367 w 535"/>
                  <a:gd name="T3" fmla="*/ 436 h 536"/>
                  <a:gd name="T4" fmla="*/ 330 w 535"/>
                  <a:gd name="T5" fmla="*/ 452 h 536"/>
                  <a:gd name="T6" fmla="*/ 321 w 535"/>
                  <a:gd name="T7" fmla="*/ 465 h 536"/>
                  <a:gd name="T8" fmla="*/ 217 w 535"/>
                  <a:gd name="T9" fmla="*/ 461 h 536"/>
                  <a:gd name="T10" fmla="*/ 199 w 535"/>
                  <a:gd name="T11" fmla="*/ 449 h 536"/>
                  <a:gd name="T12" fmla="*/ 163 w 535"/>
                  <a:gd name="T13" fmla="*/ 432 h 536"/>
                  <a:gd name="T14" fmla="*/ 134 w 535"/>
                  <a:gd name="T15" fmla="*/ 409 h 536"/>
                  <a:gd name="T16" fmla="*/ 82 w 535"/>
                  <a:gd name="T17" fmla="*/ 433 h 536"/>
                  <a:gd name="T18" fmla="*/ 75 w 535"/>
                  <a:gd name="T19" fmla="*/ 316 h 536"/>
                  <a:gd name="T20" fmla="*/ 72 w 535"/>
                  <a:gd name="T21" fmla="*/ 287 h 536"/>
                  <a:gd name="T22" fmla="*/ 72 w 535"/>
                  <a:gd name="T23" fmla="*/ 246 h 536"/>
                  <a:gd name="T24" fmla="*/ 75 w 535"/>
                  <a:gd name="T25" fmla="*/ 217 h 536"/>
                  <a:gd name="T26" fmla="*/ 82 w 535"/>
                  <a:gd name="T27" fmla="*/ 99 h 536"/>
                  <a:gd name="T28" fmla="*/ 134 w 535"/>
                  <a:gd name="T29" fmla="*/ 124 h 536"/>
                  <a:gd name="T30" fmla="*/ 163 w 535"/>
                  <a:gd name="T31" fmla="*/ 101 h 536"/>
                  <a:gd name="T32" fmla="*/ 199 w 535"/>
                  <a:gd name="T33" fmla="*/ 84 h 536"/>
                  <a:gd name="T34" fmla="*/ 217 w 535"/>
                  <a:gd name="T35" fmla="*/ 72 h 536"/>
                  <a:gd name="T36" fmla="*/ 321 w 535"/>
                  <a:gd name="T37" fmla="*/ 68 h 536"/>
                  <a:gd name="T38" fmla="*/ 330 w 535"/>
                  <a:gd name="T39" fmla="*/ 81 h 536"/>
                  <a:gd name="T40" fmla="*/ 367 w 535"/>
                  <a:gd name="T41" fmla="*/ 97 h 536"/>
                  <a:gd name="T42" fmla="*/ 407 w 535"/>
                  <a:gd name="T43" fmla="*/ 124 h 536"/>
                  <a:gd name="T44" fmla="*/ 505 w 535"/>
                  <a:gd name="T45" fmla="*/ 188 h 536"/>
                  <a:gd name="T46" fmla="*/ 458 w 535"/>
                  <a:gd name="T47" fmla="*/ 221 h 536"/>
                  <a:gd name="T48" fmla="*/ 463 w 535"/>
                  <a:gd name="T49" fmla="*/ 256 h 536"/>
                  <a:gd name="T50" fmla="*/ 461 w 535"/>
                  <a:gd name="T51" fmla="*/ 297 h 536"/>
                  <a:gd name="T52" fmla="*/ 462 w 535"/>
                  <a:gd name="T53" fmla="*/ 319 h 536"/>
                  <a:gd name="T54" fmla="*/ 528 w 535"/>
                  <a:gd name="T55" fmla="*/ 329 h 536"/>
                  <a:gd name="T56" fmla="*/ 489 w 535"/>
                  <a:gd name="T57" fmla="*/ 276 h 536"/>
                  <a:gd name="T58" fmla="*/ 486 w 535"/>
                  <a:gd name="T59" fmla="*/ 238 h 536"/>
                  <a:gd name="T60" fmla="*/ 534 w 535"/>
                  <a:gd name="T61" fmla="*/ 197 h 536"/>
                  <a:gd name="T62" fmla="*/ 467 w 535"/>
                  <a:gd name="T63" fmla="*/ 74 h 536"/>
                  <a:gd name="T64" fmla="*/ 455 w 535"/>
                  <a:gd name="T65" fmla="*/ 70 h 536"/>
                  <a:gd name="T66" fmla="*/ 380 w 535"/>
                  <a:gd name="T67" fmla="*/ 74 h 536"/>
                  <a:gd name="T68" fmla="*/ 346 w 535"/>
                  <a:gd name="T69" fmla="*/ 8 h 536"/>
                  <a:gd name="T70" fmla="*/ 205 w 535"/>
                  <a:gd name="T71" fmla="*/ 0 h 536"/>
                  <a:gd name="T72" fmla="*/ 192 w 535"/>
                  <a:gd name="T73" fmla="*/ 13 h 536"/>
                  <a:gd name="T74" fmla="*/ 143 w 535"/>
                  <a:gd name="T75" fmla="*/ 84 h 536"/>
                  <a:gd name="T76" fmla="*/ 74 w 535"/>
                  <a:gd name="T77" fmla="*/ 70 h 536"/>
                  <a:gd name="T78" fmla="*/ 0 w 535"/>
                  <a:gd name="T79" fmla="*/ 191 h 536"/>
                  <a:gd name="T80" fmla="*/ 49 w 535"/>
                  <a:gd name="T81" fmla="*/ 229 h 536"/>
                  <a:gd name="T82" fmla="*/ 46 w 535"/>
                  <a:gd name="T83" fmla="*/ 266 h 536"/>
                  <a:gd name="T84" fmla="*/ 48 w 535"/>
                  <a:gd name="T85" fmla="*/ 303 h 536"/>
                  <a:gd name="T86" fmla="*/ 0 w 535"/>
                  <a:gd name="T87" fmla="*/ 340 h 536"/>
                  <a:gd name="T88" fmla="*/ 73 w 535"/>
                  <a:gd name="T89" fmla="*/ 463 h 536"/>
                  <a:gd name="T90" fmla="*/ 143 w 535"/>
                  <a:gd name="T91" fmla="*/ 449 h 536"/>
                  <a:gd name="T92" fmla="*/ 192 w 535"/>
                  <a:gd name="T93" fmla="*/ 523 h 536"/>
                  <a:gd name="T94" fmla="*/ 205 w 535"/>
                  <a:gd name="T95" fmla="*/ 536 h 536"/>
                  <a:gd name="T96" fmla="*/ 346 w 535"/>
                  <a:gd name="T97" fmla="*/ 528 h 536"/>
                  <a:gd name="T98" fmla="*/ 364 w 535"/>
                  <a:gd name="T99" fmla="*/ 467 h 536"/>
                  <a:gd name="T100" fmla="*/ 409 w 535"/>
                  <a:gd name="T101" fmla="*/ 437 h 536"/>
                  <a:gd name="T102" fmla="*/ 458 w 535"/>
                  <a:gd name="T103" fmla="*/ 463 h 536"/>
                  <a:gd name="T104" fmla="*/ 467 w 535"/>
                  <a:gd name="T105" fmla="*/ 459 h 536"/>
                  <a:gd name="T106" fmla="*/ 535 w 535"/>
                  <a:gd name="T107" fmla="*/ 3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5" h="536">
                    <a:moveTo>
                      <a:pt x="453" y="433"/>
                    </a:moveTo>
                    <a:lnTo>
                      <a:pt x="414" y="410"/>
                    </a:lnTo>
                    <a:lnTo>
                      <a:pt x="410" y="409"/>
                    </a:lnTo>
                    <a:lnTo>
                      <a:pt x="407" y="408"/>
                    </a:lnTo>
                    <a:lnTo>
                      <a:pt x="403" y="409"/>
                    </a:lnTo>
                    <a:lnTo>
                      <a:pt x="399" y="411"/>
                    </a:lnTo>
                    <a:lnTo>
                      <a:pt x="383" y="424"/>
                    </a:lnTo>
                    <a:lnTo>
                      <a:pt x="367" y="436"/>
                    </a:lnTo>
                    <a:lnTo>
                      <a:pt x="359" y="441"/>
                    </a:lnTo>
                    <a:lnTo>
                      <a:pt x="350" y="446"/>
                    </a:lnTo>
                    <a:lnTo>
                      <a:pt x="340" y="449"/>
                    </a:lnTo>
                    <a:lnTo>
                      <a:pt x="330" y="452"/>
                    </a:lnTo>
                    <a:lnTo>
                      <a:pt x="326" y="454"/>
                    </a:lnTo>
                    <a:lnTo>
                      <a:pt x="323" y="457"/>
                    </a:lnTo>
                    <a:lnTo>
                      <a:pt x="321" y="461"/>
                    </a:lnTo>
                    <a:lnTo>
                      <a:pt x="321" y="465"/>
                    </a:lnTo>
                    <a:lnTo>
                      <a:pt x="321" y="511"/>
                    </a:lnTo>
                    <a:lnTo>
                      <a:pt x="218" y="511"/>
                    </a:lnTo>
                    <a:lnTo>
                      <a:pt x="218" y="465"/>
                    </a:lnTo>
                    <a:lnTo>
                      <a:pt x="217" y="461"/>
                    </a:lnTo>
                    <a:lnTo>
                      <a:pt x="216" y="457"/>
                    </a:lnTo>
                    <a:lnTo>
                      <a:pt x="213" y="454"/>
                    </a:lnTo>
                    <a:lnTo>
                      <a:pt x="208" y="452"/>
                    </a:lnTo>
                    <a:lnTo>
                      <a:pt x="199" y="449"/>
                    </a:lnTo>
                    <a:lnTo>
                      <a:pt x="189" y="446"/>
                    </a:lnTo>
                    <a:lnTo>
                      <a:pt x="180" y="441"/>
                    </a:lnTo>
                    <a:lnTo>
                      <a:pt x="172" y="437"/>
                    </a:lnTo>
                    <a:lnTo>
                      <a:pt x="163" y="432"/>
                    </a:lnTo>
                    <a:lnTo>
                      <a:pt x="155" y="425"/>
                    </a:lnTo>
                    <a:lnTo>
                      <a:pt x="146" y="419"/>
                    </a:lnTo>
                    <a:lnTo>
                      <a:pt x="137" y="411"/>
                    </a:lnTo>
                    <a:lnTo>
                      <a:pt x="134" y="409"/>
                    </a:lnTo>
                    <a:lnTo>
                      <a:pt x="130" y="408"/>
                    </a:lnTo>
                    <a:lnTo>
                      <a:pt x="126" y="409"/>
                    </a:lnTo>
                    <a:lnTo>
                      <a:pt x="122" y="410"/>
                    </a:lnTo>
                    <a:lnTo>
                      <a:pt x="82" y="433"/>
                    </a:lnTo>
                    <a:lnTo>
                      <a:pt x="30" y="344"/>
                    </a:lnTo>
                    <a:lnTo>
                      <a:pt x="70" y="321"/>
                    </a:lnTo>
                    <a:lnTo>
                      <a:pt x="73" y="319"/>
                    </a:lnTo>
                    <a:lnTo>
                      <a:pt x="75" y="316"/>
                    </a:lnTo>
                    <a:lnTo>
                      <a:pt x="75" y="311"/>
                    </a:lnTo>
                    <a:lnTo>
                      <a:pt x="75" y="307"/>
                    </a:lnTo>
                    <a:lnTo>
                      <a:pt x="74" y="297"/>
                    </a:lnTo>
                    <a:lnTo>
                      <a:pt x="72" y="287"/>
                    </a:lnTo>
                    <a:lnTo>
                      <a:pt x="72" y="277"/>
                    </a:lnTo>
                    <a:lnTo>
                      <a:pt x="71" y="266"/>
                    </a:lnTo>
                    <a:lnTo>
                      <a:pt x="72" y="257"/>
                    </a:lnTo>
                    <a:lnTo>
                      <a:pt x="72" y="246"/>
                    </a:lnTo>
                    <a:lnTo>
                      <a:pt x="74" y="236"/>
                    </a:lnTo>
                    <a:lnTo>
                      <a:pt x="75" y="226"/>
                    </a:lnTo>
                    <a:lnTo>
                      <a:pt x="76" y="221"/>
                    </a:lnTo>
                    <a:lnTo>
                      <a:pt x="75" y="217"/>
                    </a:lnTo>
                    <a:lnTo>
                      <a:pt x="73" y="214"/>
                    </a:lnTo>
                    <a:lnTo>
                      <a:pt x="70" y="212"/>
                    </a:lnTo>
                    <a:lnTo>
                      <a:pt x="30" y="188"/>
                    </a:lnTo>
                    <a:lnTo>
                      <a:pt x="82" y="99"/>
                    </a:lnTo>
                    <a:lnTo>
                      <a:pt x="122" y="122"/>
                    </a:lnTo>
                    <a:lnTo>
                      <a:pt x="126" y="124"/>
                    </a:lnTo>
                    <a:lnTo>
                      <a:pt x="130" y="124"/>
                    </a:lnTo>
                    <a:lnTo>
                      <a:pt x="134" y="124"/>
                    </a:lnTo>
                    <a:lnTo>
                      <a:pt x="137" y="121"/>
                    </a:lnTo>
                    <a:lnTo>
                      <a:pt x="146" y="114"/>
                    </a:lnTo>
                    <a:lnTo>
                      <a:pt x="155" y="106"/>
                    </a:lnTo>
                    <a:lnTo>
                      <a:pt x="163" y="101"/>
                    </a:lnTo>
                    <a:lnTo>
                      <a:pt x="172" y="96"/>
                    </a:lnTo>
                    <a:lnTo>
                      <a:pt x="180" y="91"/>
                    </a:lnTo>
                    <a:lnTo>
                      <a:pt x="189" y="87"/>
                    </a:lnTo>
                    <a:lnTo>
                      <a:pt x="199" y="84"/>
                    </a:lnTo>
                    <a:lnTo>
                      <a:pt x="208" y="81"/>
                    </a:lnTo>
                    <a:lnTo>
                      <a:pt x="213" y="78"/>
                    </a:lnTo>
                    <a:lnTo>
                      <a:pt x="215" y="76"/>
                    </a:lnTo>
                    <a:lnTo>
                      <a:pt x="217" y="72"/>
                    </a:lnTo>
                    <a:lnTo>
                      <a:pt x="218" y="68"/>
                    </a:lnTo>
                    <a:lnTo>
                      <a:pt x="218" y="26"/>
                    </a:lnTo>
                    <a:lnTo>
                      <a:pt x="321" y="26"/>
                    </a:lnTo>
                    <a:lnTo>
                      <a:pt x="321" y="68"/>
                    </a:lnTo>
                    <a:lnTo>
                      <a:pt x="321" y="72"/>
                    </a:lnTo>
                    <a:lnTo>
                      <a:pt x="323" y="76"/>
                    </a:lnTo>
                    <a:lnTo>
                      <a:pt x="326" y="78"/>
                    </a:lnTo>
                    <a:lnTo>
                      <a:pt x="330" y="81"/>
                    </a:lnTo>
                    <a:lnTo>
                      <a:pt x="340" y="84"/>
                    </a:lnTo>
                    <a:lnTo>
                      <a:pt x="350" y="87"/>
                    </a:lnTo>
                    <a:lnTo>
                      <a:pt x="360" y="91"/>
                    </a:lnTo>
                    <a:lnTo>
                      <a:pt x="367" y="97"/>
                    </a:lnTo>
                    <a:lnTo>
                      <a:pt x="383" y="107"/>
                    </a:lnTo>
                    <a:lnTo>
                      <a:pt x="399" y="121"/>
                    </a:lnTo>
                    <a:lnTo>
                      <a:pt x="403" y="124"/>
                    </a:lnTo>
                    <a:lnTo>
                      <a:pt x="407" y="124"/>
                    </a:lnTo>
                    <a:lnTo>
                      <a:pt x="410" y="124"/>
                    </a:lnTo>
                    <a:lnTo>
                      <a:pt x="414" y="122"/>
                    </a:lnTo>
                    <a:lnTo>
                      <a:pt x="453" y="99"/>
                    </a:lnTo>
                    <a:lnTo>
                      <a:pt x="505" y="188"/>
                    </a:lnTo>
                    <a:lnTo>
                      <a:pt x="465" y="212"/>
                    </a:lnTo>
                    <a:lnTo>
                      <a:pt x="462" y="214"/>
                    </a:lnTo>
                    <a:lnTo>
                      <a:pt x="460" y="217"/>
                    </a:lnTo>
                    <a:lnTo>
                      <a:pt x="458" y="221"/>
                    </a:lnTo>
                    <a:lnTo>
                      <a:pt x="458" y="226"/>
                    </a:lnTo>
                    <a:lnTo>
                      <a:pt x="461" y="235"/>
                    </a:lnTo>
                    <a:lnTo>
                      <a:pt x="462" y="246"/>
                    </a:lnTo>
                    <a:lnTo>
                      <a:pt x="463" y="256"/>
                    </a:lnTo>
                    <a:lnTo>
                      <a:pt x="463" y="266"/>
                    </a:lnTo>
                    <a:lnTo>
                      <a:pt x="463" y="277"/>
                    </a:lnTo>
                    <a:lnTo>
                      <a:pt x="462" y="287"/>
                    </a:lnTo>
                    <a:lnTo>
                      <a:pt x="461" y="297"/>
                    </a:lnTo>
                    <a:lnTo>
                      <a:pt x="458" y="307"/>
                    </a:lnTo>
                    <a:lnTo>
                      <a:pt x="458" y="311"/>
                    </a:lnTo>
                    <a:lnTo>
                      <a:pt x="460" y="316"/>
                    </a:lnTo>
                    <a:lnTo>
                      <a:pt x="462" y="319"/>
                    </a:lnTo>
                    <a:lnTo>
                      <a:pt x="465" y="321"/>
                    </a:lnTo>
                    <a:lnTo>
                      <a:pt x="505" y="344"/>
                    </a:lnTo>
                    <a:lnTo>
                      <a:pt x="453" y="433"/>
                    </a:lnTo>
                    <a:close/>
                    <a:moveTo>
                      <a:pt x="528" y="329"/>
                    </a:moveTo>
                    <a:lnTo>
                      <a:pt x="485" y="303"/>
                    </a:lnTo>
                    <a:lnTo>
                      <a:pt x="486" y="294"/>
                    </a:lnTo>
                    <a:lnTo>
                      <a:pt x="487" y="285"/>
                    </a:lnTo>
                    <a:lnTo>
                      <a:pt x="489" y="276"/>
                    </a:lnTo>
                    <a:lnTo>
                      <a:pt x="489" y="266"/>
                    </a:lnTo>
                    <a:lnTo>
                      <a:pt x="489" y="257"/>
                    </a:lnTo>
                    <a:lnTo>
                      <a:pt x="487" y="248"/>
                    </a:lnTo>
                    <a:lnTo>
                      <a:pt x="486" y="238"/>
                    </a:lnTo>
                    <a:lnTo>
                      <a:pt x="485" y="229"/>
                    </a:lnTo>
                    <a:lnTo>
                      <a:pt x="528" y="205"/>
                    </a:lnTo>
                    <a:lnTo>
                      <a:pt x="531" y="202"/>
                    </a:lnTo>
                    <a:lnTo>
                      <a:pt x="534" y="197"/>
                    </a:lnTo>
                    <a:lnTo>
                      <a:pt x="535" y="192"/>
                    </a:lnTo>
                    <a:lnTo>
                      <a:pt x="533" y="187"/>
                    </a:lnTo>
                    <a:lnTo>
                      <a:pt x="468" y="76"/>
                    </a:lnTo>
                    <a:lnTo>
                      <a:pt x="467" y="74"/>
                    </a:lnTo>
                    <a:lnTo>
                      <a:pt x="465" y="72"/>
                    </a:lnTo>
                    <a:lnTo>
                      <a:pt x="463" y="71"/>
                    </a:lnTo>
                    <a:lnTo>
                      <a:pt x="461" y="70"/>
                    </a:lnTo>
                    <a:lnTo>
                      <a:pt x="455" y="70"/>
                    </a:lnTo>
                    <a:lnTo>
                      <a:pt x="451" y="71"/>
                    </a:lnTo>
                    <a:lnTo>
                      <a:pt x="409" y="96"/>
                    </a:lnTo>
                    <a:lnTo>
                      <a:pt x="395" y="85"/>
                    </a:lnTo>
                    <a:lnTo>
                      <a:pt x="380" y="74"/>
                    </a:lnTo>
                    <a:lnTo>
                      <a:pt x="364" y="66"/>
                    </a:lnTo>
                    <a:lnTo>
                      <a:pt x="347" y="59"/>
                    </a:lnTo>
                    <a:lnTo>
                      <a:pt x="347" y="13"/>
                    </a:lnTo>
                    <a:lnTo>
                      <a:pt x="346" y="8"/>
                    </a:lnTo>
                    <a:lnTo>
                      <a:pt x="342" y="4"/>
                    </a:lnTo>
                    <a:lnTo>
                      <a:pt x="338" y="1"/>
                    </a:lnTo>
                    <a:lnTo>
                      <a:pt x="334" y="0"/>
                    </a:lnTo>
                    <a:lnTo>
                      <a:pt x="205" y="0"/>
                    </a:lnTo>
                    <a:lnTo>
                      <a:pt x="200" y="1"/>
                    </a:lnTo>
                    <a:lnTo>
                      <a:pt x="196" y="4"/>
                    </a:lnTo>
                    <a:lnTo>
                      <a:pt x="193" y="8"/>
                    </a:lnTo>
                    <a:lnTo>
                      <a:pt x="192" y="13"/>
                    </a:lnTo>
                    <a:lnTo>
                      <a:pt x="192" y="59"/>
                    </a:lnTo>
                    <a:lnTo>
                      <a:pt x="175" y="66"/>
                    </a:lnTo>
                    <a:lnTo>
                      <a:pt x="159" y="73"/>
                    </a:lnTo>
                    <a:lnTo>
                      <a:pt x="143" y="84"/>
                    </a:lnTo>
                    <a:lnTo>
                      <a:pt x="127" y="96"/>
                    </a:lnTo>
                    <a:lnTo>
                      <a:pt x="84" y="71"/>
                    </a:lnTo>
                    <a:lnTo>
                      <a:pt x="78" y="70"/>
                    </a:lnTo>
                    <a:lnTo>
                      <a:pt x="74" y="70"/>
                    </a:lnTo>
                    <a:lnTo>
                      <a:pt x="70" y="72"/>
                    </a:lnTo>
                    <a:lnTo>
                      <a:pt x="67" y="76"/>
                    </a:lnTo>
                    <a:lnTo>
                      <a:pt x="2" y="187"/>
                    </a:lnTo>
                    <a:lnTo>
                      <a:pt x="0" y="191"/>
                    </a:lnTo>
                    <a:lnTo>
                      <a:pt x="0" y="197"/>
                    </a:lnTo>
                    <a:lnTo>
                      <a:pt x="2" y="201"/>
                    </a:lnTo>
                    <a:lnTo>
                      <a:pt x="6" y="205"/>
                    </a:lnTo>
                    <a:lnTo>
                      <a:pt x="49" y="229"/>
                    </a:lnTo>
                    <a:lnTo>
                      <a:pt x="47" y="238"/>
                    </a:lnTo>
                    <a:lnTo>
                      <a:pt x="46" y="248"/>
                    </a:lnTo>
                    <a:lnTo>
                      <a:pt x="46" y="257"/>
                    </a:lnTo>
                    <a:lnTo>
                      <a:pt x="46" y="266"/>
                    </a:lnTo>
                    <a:lnTo>
                      <a:pt x="46" y="276"/>
                    </a:lnTo>
                    <a:lnTo>
                      <a:pt x="46" y="285"/>
                    </a:lnTo>
                    <a:lnTo>
                      <a:pt x="47" y="294"/>
                    </a:lnTo>
                    <a:lnTo>
                      <a:pt x="48" y="303"/>
                    </a:lnTo>
                    <a:lnTo>
                      <a:pt x="6" y="329"/>
                    </a:lnTo>
                    <a:lnTo>
                      <a:pt x="2" y="332"/>
                    </a:lnTo>
                    <a:lnTo>
                      <a:pt x="0" y="335"/>
                    </a:lnTo>
                    <a:lnTo>
                      <a:pt x="0" y="340"/>
                    </a:lnTo>
                    <a:lnTo>
                      <a:pt x="1" y="345"/>
                    </a:lnTo>
                    <a:lnTo>
                      <a:pt x="65" y="457"/>
                    </a:lnTo>
                    <a:lnTo>
                      <a:pt x="69" y="461"/>
                    </a:lnTo>
                    <a:lnTo>
                      <a:pt x="73" y="463"/>
                    </a:lnTo>
                    <a:lnTo>
                      <a:pt x="78" y="463"/>
                    </a:lnTo>
                    <a:lnTo>
                      <a:pt x="83" y="461"/>
                    </a:lnTo>
                    <a:lnTo>
                      <a:pt x="127" y="437"/>
                    </a:lnTo>
                    <a:lnTo>
                      <a:pt x="143" y="449"/>
                    </a:lnTo>
                    <a:lnTo>
                      <a:pt x="159" y="459"/>
                    </a:lnTo>
                    <a:lnTo>
                      <a:pt x="175" y="467"/>
                    </a:lnTo>
                    <a:lnTo>
                      <a:pt x="192" y="474"/>
                    </a:lnTo>
                    <a:lnTo>
                      <a:pt x="192" y="523"/>
                    </a:lnTo>
                    <a:lnTo>
                      <a:pt x="193" y="528"/>
                    </a:lnTo>
                    <a:lnTo>
                      <a:pt x="196" y="533"/>
                    </a:lnTo>
                    <a:lnTo>
                      <a:pt x="200" y="535"/>
                    </a:lnTo>
                    <a:lnTo>
                      <a:pt x="205" y="536"/>
                    </a:lnTo>
                    <a:lnTo>
                      <a:pt x="334" y="536"/>
                    </a:lnTo>
                    <a:lnTo>
                      <a:pt x="338" y="535"/>
                    </a:lnTo>
                    <a:lnTo>
                      <a:pt x="342" y="533"/>
                    </a:lnTo>
                    <a:lnTo>
                      <a:pt x="346" y="528"/>
                    </a:lnTo>
                    <a:lnTo>
                      <a:pt x="347" y="523"/>
                    </a:lnTo>
                    <a:lnTo>
                      <a:pt x="347" y="474"/>
                    </a:lnTo>
                    <a:lnTo>
                      <a:pt x="355" y="470"/>
                    </a:lnTo>
                    <a:lnTo>
                      <a:pt x="364" y="467"/>
                    </a:lnTo>
                    <a:lnTo>
                      <a:pt x="373" y="463"/>
                    </a:lnTo>
                    <a:lnTo>
                      <a:pt x="380" y="459"/>
                    </a:lnTo>
                    <a:lnTo>
                      <a:pt x="395" y="449"/>
                    </a:lnTo>
                    <a:lnTo>
                      <a:pt x="409" y="437"/>
                    </a:lnTo>
                    <a:lnTo>
                      <a:pt x="452" y="461"/>
                    </a:lnTo>
                    <a:lnTo>
                      <a:pt x="454" y="463"/>
                    </a:lnTo>
                    <a:lnTo>
                      <a:pt x="456" y="463"/>
                    </a:lnTo>
                    <a:lnTo>
                      <a:pt x="458" y="463"/>
                    </a:lnTo>
                    <a:lnTo>
                      <a:pt x="462" y="462"/>
                    </a:lnTo>
                    <a:lnTo>
                      <a:pt x="464" y="462"/>
                    </a:lnTo>
                    <a:lnTo>
                      <a:pt x="466" y="461"/>
                    </a:lnTo>
                    <a:lnTo>
                      <a:pt x="467" y="459"/>
                    </a:lnTo>
                    <a:lnTo>
                      <a:pt x="469" y="457"/>
                    </a:lnTo>
                    <a:lnTo>
                      <a:pt x="533" y="345"/>
                    </a:lnTo>
                    <a:lnTo>
                      <a:pt x="535" y="340"/>
                    </a:lnTo>
                    <a:lnTo>
                      <a:pt x="535" y="335"/>
                    </a:lnTo>
                    <a:lnTo>
                      <a:pt x="533" y="332"/>
                    </a:lnTo>
                    <a:lnTo>
                      <a:pt x="528"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15" name="Freeform 64">
                <a:extLst>
                  <a:ext uri="{FF2B5EF4-FFF2-40B4-BE49-F238E27FC236}">
                    <a16:creationId xmlns:a16="http://schemas.microsoft.com/office/drawing/2014/main" id="{E853910D-CEFE-4186-A251-056D1657D4AE}"/>
                  </a:ext>
                </a:extLst>
              </p:cNvPr>
              <p:cNvSpPr>
                <a:spLocks noEditPoints="1"/>
              </p:cNvSpPr>
              <p:nvPr/>
            </p:nvSpPr>
            <p:spPr bwMode="auto">
              <a:xfrm>
                <a:off x="1727201" y="3240088"/>
                <a:ext cx="122238" cy="125413"/>
              </a:xfrm>
              <a:custGeom>
                <a:avLst/>
                <a:gdLst>
                  <a:gd name="T0" fmla="*/ 235 w 308"/>
                  <a:gd name="T1" fmla="*/ 227 h 315"/>
                  <a:gd name="T2" fmla="*/ 223 w 308"/>
                  <a:gd name="T3" fmla="*/ 229 h 315"/>
                  <a:gd name="T4" fmla="*/ 195 w 308"/>
                  <a:gd name="T5" fmla="*/ 248 h 315"/>
                  <a:gd name="T6" fmla="*/ 178 w 308"/>
                  <a:gd name="T7" fmla="*/ 257 h 315"/>
                  <a:gd name="T8" fmla="*/ 176 w 308"/>
                  <a:gd name="T9" fmla="*/ 289 h 315"/>
                  <a:gd name="T10" fmla="*/ 136 w 308"/>
                  <a:gd name="T11" fmla="*/ 260 h 315"/>
                  <a:gd name="T12" fmla="*/ 129 w 308"/>
                  <a:gd name="T13" fmla="*/ 253 h 315"/>
                  <a:gd name="T14" fmla="*/ 95 w 308"/>
                  <a:gd name="T15" fmla="*/ 237 h 315"/>
                  <a:gd name="T16" fmla="*/ 79 w 308"/>
                  <a:gd name="T17" fmla="*/ 226 h 315"/>
                  <a:gd name="T18" fmla="*/ 50 w 308"/>
                  <a:gd name="T19" fmla="*/ 240 h 315"/>
                  <a:gd name="T20" fmla="*/ 55 w 308"/>
                  <a:gd name="T21" fmla="*/ 192 h 315"/>
                  <a:gd name="T22" fmla="*/ 58 w 308"/>
                  <a:gd name="T23" fmla="*/ 180 h 315"/>
                  <a:gd name="T24" fmla="*/ 56 w 308"/>
                  <a:gd name="T25" fmla="*/ 145 h 315"/>
                  <a:gd name="T26" fmla="*/ 57 w 308"/>
                  <a:gd name="T27" fmla="*/ 126 h 315"/>
                  <a:gd name="T28" fmla="*/ 31 w 308"/>
                  <a:gd name="T29" fmla="*/ 108 h 315"/>
                  <a:gd name="T30" fmla="*/ 76 w 308"/>
                  <a:gd name="T31" fmla="*/ 87 h 315"/>
                  <a:gd name="T32" fmla="*/ 87 w 308"/>
                  <a:gd name="T33" fmla="*/ 84 h 315"/>
                  <a:gd name="T34" fmla="*/ 117 w 308"/>
                  <a:gd name="T35" fmla="*/ 66 h 315"/>
                  <a:gd name="T36" fmla="*/ 135 w 308"/>
                  <a:gd name="T37" fmla="*/ 57 h 315"/>
                  <a:gd name="T38" fmla="*/ 137 w 308"/>
                  <a:gd name="T39" fmla="*/ 25 h 315"/>
                  <a:gd name="T40" fmla="*/ 176 w 308"/>
                  <a:gd name="T41" fmla="*/ 53 h 315"/>
                  <a:gd name="T42" fmla="*/ 185 w 308"/>
                  <a:gd name="T43" fmla="*/ 62 h 315"/>
                  <a:gd name="T44" fmla="*/ 215 w 308"/>
                  <a:gd name="T45" fmla="*/ 77 h 315"/>
                  <a:gd name="T46" fmla="*/ 231 w 308"/>
                  <a:gd name="T47" fmla="*/ 88 h 315"/>
                  <a:gd name="T48" fmla="*/ 259 w 308"/>
                  <a:gd name="T49" fmla="*/ 76 h 315"/>
                  <a:gd name="T50" fmla="*/ 254 w 308"/>
                  <a:gd name="T51" fmla="*/ 123 h 315"/>
                  <a:gd name="T52" fmla="*/ 251 w 308"/>
                  <a:gd name="T53" fmla="*/ 134 h 315"/>
                  <a:gd name="T54" fmla="*/ 253 w 308"/>
                  <a:gd name="T55" fmla="*/ 169 h 315"/>
                  <a:gd name="T56" fmla="*/ 252 w 308"/>
                  <a:gd name="T57" fmla="*/ 188 h 315"/>
                  <a:gd name="T58" fmla="*/ 278 w 308"/>
                  <a:gd name="T59" fmla="*/ 207 h 315"/>
                  <a:gd name="T60" fmla="*/ 278 w 308"/>
                  <a:gd name="T61" fmla="*/ 178 h 315"/>
                  <a:gd name="T62" fmla="*/ 279 w 308"/>
                  <a:gd name="T63" fmla="*/ 148 h 315"/>
                  <a:gd name="T64" fmla="*/ 304 w 308"/>
                  <a:gd name="T65" fmla="*/ 123 h 315"/>
                  <a:gd name="T66" fmla="*/ 308 w 308"/>
                  <a:gd name="T67" fmla="*/ 116 h 315"/>
                  <a:gd name="T68" fmla="*/ 275 w 308"/>
                  <a:gd name="T69" fmla="*/ 51 h 315"/>
                  <a:gd name="T70" fmla="*/ 269 w 308"/>
                  <a:gd name="T71" fmla="*/ 46 h 315"/>
                  <a:gd name="T72" fmla="*/ 256 w 308"/>
                  <a:gd name="T73" fmla="*/ 46 h 315"/>
                  <a:gd name="T74" fmla="*/ 218 w 308"/>
                  <a:gd name="T75" fmla="*/ 49 h 315"/>
                  <a:gd name="T76" fmla="*/ 202 w 308"/>
                  <a:gd name="T77" fmla="*/ 13 h 315"/>
                  <a:gd name="T78" fmla="*/ 193 w 308"/>
                  <a:gd name="T79" fmla="*/ 2 h 315"/>
                  <a:gd name="T80" fmla="*/ 119 w 308"/>
                  <a:gd name="T81" fmla="*/ 2 h 315"/>
                  <a:gd name="T82" fmla="*/ 112 w 308"/>
                  <a:gd name="T83" fmla="*/ 13 h 315"/>
                  <a:gd name="T84" fmla="*/ 93 w 308"/>
                  <a:gd name="T85" fmla="*/ 50 h 315"/>
                  <a:gd name="T86" fmla="*/ 52 w 308"/>
                  <a:gd name="T87" fmla="*/ 46 h 315"/>
                  <a:gd name="T88" fmla="*/ 37 w 308"/>
                  <a:gd name="T89" fmla="*/ 47 h 315"/>
                  <a:gd name="T90" fmla="*/ 1 w 308"/>
                  <a:gd name="T91" fmla="*/ 111 h 315"/>
                  <a:gd name="T92" fmla="*/ 3 w 308"/>
                  <a:gd name="T93" fmla="*/ 121 h 315"/>
                  <a:gd name="T94" fmla="*/ 31 w 308"/>
                  <a:gd name="T95" fmla="*/ 138 h 315"/>
                  <a:gd name="T96" fmla="*/ 30 w 308"/>
                  <a:gd name="T97" fmla="*/ 167 h 315"/>
                  <a:gd name="T98" fmla="*/ 4 w 308"/>
                  <a:gd name="T99" fmla="*/ 193 h 315"/>
                  <a:gd name="T100" fmla="*/ 1 w 308"/>
                  <a:gd name="T101" fmla="*/ 199 h 315"/>
                  <a:gd name="T102" fmla="*/ 34 w 308"/>
                  <a:gd name="T103" fmla="*/ 263 h 315"/>
                  <a:gd name="T104" fmla="*/ 46 w 308"/>
                  <a:gd name="T105" fmla="*/ 270 h 315"/>
                  <a:gd name="T106" fmla="*/ 85 w 308"/>
                  <a:gd name="T107" fmla="*/ 259 h 315"/>
                  <a:gd name="T108" fmla="*/ 112 w 308"/>
                  <a:gd name="T109" fmla="*/ 274 h 315"/>
                  <a:gd name="T110" fmla="*/ 116 w 308"/>
                  <a:gd name="T111" fmla="*/ 311 h 315"/>
                  <a:gd name="T112" fmla="*/ 189 w 308"/>
                  <a:gd name="T113" fmla="*/ 315 h 315"/>
                  <a:gd name="T114" fmla="*/ 201 w 308"/>
                  <a:gd name="T115" fmla="*/ 306 h 315"/>
                  <a:gd name="T116" fmla="*/ 210 w 308"/>
                  <a:gd name="T117" fmla="*/ 270 h 315"/>
                  <a:gd name="T118" fmla="*/ 234 w 308"/>
                  <a:gd name="T119" fmla="*/ 255 h 315"/>
                  <a:gd name="T120" fmla="*/ 267 w 308"/>
                  <a:gd name="T121" fmla="*/ 270 h 315"/>
                  <a:gd name="T122" fmla="*/ 307 w 308"/>
                  <a:gd name="T123" fmla="*/ 208 h 315"/>
                  <a:gd name="T124" fmla="*/ 306 w 308"/>
                  <a:gd name="T125" fmla="*/ 19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15">
                    <a:moveTo>
                      <a:pt x="260" y="240"/>
                    </a:moveTo>
                    <a:lnTo>
                      <a:pt x="239" y="228"/>
                    </a:lnTo>
                    <a:lnTo>
                      <a:pt x="235" y="227"/>
                    </a:lnTo>
                    <a:lnTo>
                      <a:pt x="231" y="226"/>
                    </a:lnTo>
                    <a:lnTo>
                      <a:pt x="227" y="227"/>
                    </a:lnTo>
                    <a:lnTo>
                      <a:pt x="223" y="229"/>
                    </a:lnTo>
                    <a:lnTo>
                      <a:pt x="215" y="237"/>
                    </a:lnTo>
                    <a:lnTo>
                      <a:pt x="205" y="243"/>
                    </a:lnTo>
                    <a:lnTo>
                      <a:pt x="195" y="248"/>
                    </a:lnTo>
                    <a:lnTo>
                      <a:pt x="185" y="253"/>
                    </a:lnTo>
                    <a:lnTo>
                      <a:pt x="181" y="255"/>
                    </a:lnTo>
                    <a:lnTo>
                      <a:pt x="178" y="257"/>
                    </a:lnTo>
                    <a:lnTo>
                      <a:pt x="177" y="260"/>
                    </a:lnTo>
                    <a:lnTo>
                      <a:pt x="176" y="265"/>
                    </a:lnTo>
                    <a:lnTo>
                      <a:pt x="176" y="289"/>
                    </a:lnTo>
                    <a:lnTo>
                      <a:pt x="137" y="289"/>
                    </a:lnTo>
                    <a:lnTo>
                      <a:pt x="137" y="265"/>
                    </a:lnTo>
                    <a:lnTo>
                      <a:pt x="136" y="260"/>
                    </a:lnTo>
                    <a:lnTo>
                      <a:pt x="135" y="257"/>
                    </a:lnTo>
                    <a:lnTo>
                      <a:pt x="132" y="255"/>
                    </a:lnTo>
                    <a:lnTo>
                      <a:pt x="129" y="253"/>
                    </a:lnTo>
                    <a:lnTo>
                      <a:pt x="117" y="248"/>
                    </a:lnTo>
                    <a:lnTo>
                      <a:pt x="105" y="243"/>
                    </a:lnTo>
                    <a:lnTo>
                      <a:pt x="95" y="237"/>
                    </a:lnTo>
                    <a:lnTo>
                      <a:pt x="87" y="229"/>
                    </a:lnTo>
                    <a:lnTo>
                      <a:pt x="84" y="227"/>
                    </a:lnTo>
                    <a:lnTo>
                      <a:pt x="79" y="226"/>
                    </a:lnTo>
                    <a:lnTo>
                      <a:pt x="76" y="227"/>
                    </a:lnTo>
                    <a:lnTo>
                      <a:pt x="72" y="228"/>
                    </a:lnTo>
                    <a:lnTo>
                      <a:pt x="50" y="240"/>
                    </a:lnTo>
                    <a:lnTo>
                      <a:pt x="30" y="207"/>
                    </a:lnTo>
                    <a:lnTo>
                      <a:pt x="51" y="194"/>
                    </a:lnTo>
                    <a:lnTo>
                      <a:pt x="55" y="192"/>
                    </a:lnTo>
                    <a:lnTo>
                      <a:pt x="57" y="188"/>
                    </a:lnTo>
                    <a:lnTo>
                      <a:pt x="58" y="184"/>
                    </a:lnTo>
                    <a:lnTo>
                      <a:pt x="58" y="180"/>
                    </a:lnTo>
                    <a:lnTo>
                      <a:pt x="56" y="168"/>
                    </a:lnTo>
                    <a:lnTo>
                      <a:pt x="55" y="157"/>
                    </a:lnTo>
                    <a:lnTo>
                      <a:pt x="56" y="145"/>
                    </a:lnTo>
                    <a:lnTo>
                      <a:pt x="58" y="134"/>
                    </a:lnTo>
                    <a:lnTo>
                      <a:pt x="58" y="130"/>
                    </a:lnTo>
                    <a:lnTo>
                      <a:pt x="57" y="126"/>
                    </a:lnTo>
                    <a:lnTo>
                      <a:pt x="55" y="123"/>
                    </a:lnTo>
                    <a:lnTo>
                      <a:pt x="51" y="120"/>
                    </a:lnTo>
                    <a:lnTo>
                      <a:pt x="31" y="108"/>
                    </a:lnTo>
                    <a:lnTo>
                      <a:pt x="50" y="73"/>
                    </a:lnTo>
                    <a:lnTo>
                      <a:pt x="72" y="86"/>
                    </a:lnTo>
                    <a:lnTo>
                      <a:pt x="76" y="87"/>
                    </a:lnTo>
                    <a:lnTo>
                      <a:pt x="79" y="87"/>
                    </a:lnTo>
                    <a:lnTo>
                      <a:pt x="84" y="86"/>
                    </a:lnTo>
                    <a:lnTo>
                      <a:pt x="87" y="84"/>
                    </a:lnTo>
                    <a:lnTo>
                      <a:pt x="95" y="78"/>
                    </a:lnTo>
                    <a:lnTo>
                      <a:pt x="105" y="71"/>
                    </a:lnTo>
                    <a:lnTo>
                      <a:pt x="117" y="66"/>
                    </a:lnTo>
                    <a:lnTo>
                      <a:pt x="129" y="62"/>
                    </a:lnTo>
                    <a:lnTo>
                      <a:pt x="132" y="59"/>
                    </a:lnTo>
                    <a:lnTo>
                      <a:pt x="135" y="57"/>
                    </a:lnTo>
                    <a:lnTo>
                      <a:pt x="136" y="53"/>
                    </a:lnTo>
                    <a:lnTo>
                      <a:pt x="137" y="50"/>
                    </a:lnTo>
                    <a:lnTo>
                      <a:pt x="137" y="25"/>
                    </a:lnTo>
                    <a:lnTo>
                      <a:pt x="176" y="25"/>
                    </a:lnTo>
                    <a:lnTo>
                      <a:pt x="176" y="50"/>
                    </a:lnTo>
                    <a:lnTo>
                      <a:pt x="176" y="53"/>
                    </a:lnTo>
                    <a:lnTo>
                      <a:pt x="178" y="57"/>
                    </a:lnTo>
                    <a:lnTo>
                      <a:pt x="181" y="59"/>
                    </a:lnTo>
                    <a:lnTo>
                      <a:pt x="185" y="62"/>
                    </a:lnTo>
                    <a:lnTo>
                      <a:pt x="195" y="66"/>
                    </a:lnTo>
                    <a:lnTo>
                      <a:pt x="205" y="71"/>
                    </a:lnTo>
                    <a:lnTo>
                      <a:pt x="215" y="77"/>
                    </a:lnTo>
                    <a:lnTo>
                      <a:pt x="223" y="84"/>
                    </a:lnTo>
                    <a:lnTo>
                      <a:pt x="227" y="87"/>
                    </a:lnTo>
                    <a:lnTo>
                      <a:pt x="231" y="88"/>
                    </a:lnTo>
                    <a:lnTo>
                      <a:pt x="235" y="88"/>
                    </a:lnTo>
                    <a:lnTo>
                      <a:pt x="239" y="86"/>
                    </a:lnTo>
                    <a:lnTo>
                      <a:pt x="259" y="76"/>
                    </a:lnTo>
                    <a:lnTo>
                      <a:pt x="278" y="108"/>
                    </a:lnTo>
                    <a:lnTo>
                      <a:pt x="258" y="120"/>
                    </a:lnTo>
                    <a:lnTo>
                      <a:pt x="254" y="123"/>
                    </a:lnTo>
                    <a:lnTo>
                      <a:pt x="252" y="126"/>
                    </a:lnTo>
                    <a:lnTo>
                      <a:pt x="251" y="130"/>
                    </a:lnTo>
                    <a:lnTo>
                      <a:pt x="251" y="134"/>
                    </a:lnTo>
                    <a:lnTo>
                      <a:pt x="253" y="145"/>
                    </a:lnTo>
                    <a:lnTo>
                      <a:pt x="254" y="157"/>
                    </a:lnTo>
                    <a:lnTo>
                      <a:pt x="253" y="169"/>
                    </a:lnTo>
                    <a:lnTo>
                      <a:pt x="251" y="180"/>
                    </a:lnTo>
                    <a:lnTo>
                      <a:pt x="251" y="184"/>
                    </a:lnTo>
                    <a:lnTo>
                      <a:pt x="252" y="188"/>
                    </a:lnTo>
                    <a:lnTo>
                      <a:pt x="254" y="192"/>
                    </a:lnTo>
                    <a:lnTo>
                      <a:pt x="258" y="194"/>
                    </a:lnTo>
                    <a:lnTo>
                      <a:pt x="278" y="207"/>
                    </a:lnTo>
                    <a:lnTo>
                      <a:pt x="260" y="240"/>
                    </a:lnTo>
                    <a:close/>
                    <a:moveTo>
                      <a:pt x="302" y="192"/>
                    </a:moveTo>
                    <a:lnTo>
                      <a:pt x="278" y="178"/>
                    </a:lnTo>
                    <a:lnTo>
                      <a:pt x="279" y="167"/>
                    </a:lnTo>
                    <a:lnTo>
                      <a:pt x="279" y="157"/>
                    </a:lnTo>
                    <a:lnTo>
                      <a:pt x="279" y="148"/>
                    </a:lnTo>
                    <a:lnTo>
                      <a:pt x="278" y="138"/>
                    </a:lnTo>
                    <a:lnTo>
                      <a:pt x="302" y="124"/>
                    </a:lnTo>
                    <a:lnTo>
                      <a:pt x="304" y="123"/>
                    </a:lnTo>
                    <a:lnTo>
                      <a:pt x="306" y="121"/>
                    </a:lnTo>
                    <a:lnTo>
                      <a:pt x="307" y="119"/>
                    </a:lnTo>
                    <a:lnTo>
                      <a:pt x="308" y="116"/>
                    </a:lnTo>
                    <a:lnTo>
                      <a:pt x="308" y="111"/>
                    </a:lnTo>
                    <a:lnTo>
                      <a:pt x="306" y="106"/>
                    </a:lnTo>
                    <a:lnTo>
                      <a:pt x="275" y="51"/>
                    </a:lnTo>
                    <a:lnTo>
                      <a:pt x="273" y="49"/>
                    </a:lnTo>
                    <a:lnTo>
                      <a:pt x="271" y="47"/>
                    </a:lnTo>
                    <a:lnTo>
                      <a:pt x="269" y="46"/>
                    </a:lnTo>
                    <a:lnTo>
                      <a:pt x="266" y="44"/>
                    </a:lnTo>
                    <a:lnTo>
                      <a:pt x="262" y="44"/>
                    </a:lnTo>
                    <a:lnTo>
                      <a:pt x="256" y="46"/>
                    </a:lnTo>
                    <a:lnTo>
                      <a:pt x="234" y="59"/>
                    </a:lnTo>
                    <a:lnTo>
                      <a:pt x="226" y="54"/>
                    </a:lnTo>
                    <a:lnTo>
                      <a:pt x="218" y="49"/>
                    </a:lnTo>
                    <a:lnTo>
                      <a:pt x="210" y="44"/>
                    </a:lnTo>
                    <a:lnTo>
                      <a:pt x="202" y="41"/>
                    </a:lnTo>
                    <a:lnTo>
                      <a:pt x="202" y="13"/>
                    </a:lnTo>
                    <a:lnTo>
                      <a:pt x="201" y="8"/>
                    </a:lnTo>
                    <a:lnTo>
                      <a:pt x="197" y="4"/>
                    </a:lnTo>
                    <a:lnTo>
                      <a:pt x="193" y="2"/>
                    </a:lnTo>
                    <a:lnTo>
                      <a:pt x="189" y="0"/>
                    </a:lnTo>
                    <a:lnTo>
                      <a:pt x="124" y="0"/>
                    </a:lnTo>
                    <a:lnTo>
                      <a:pt x="119" y="2"/>
                    </a:lnTo>
                    <a:lnTo>
                      <a:pt x="116" y="4"/>
                    </a:lnTo>
                    <a:lnTo>
                      <a:pt x="113" y="8"/>
                    </a:lnTo>
                    <a:lnTo>
                      <a:pt x="112" y="13"/>
                    </a:lnTo>
                    <a:lnTo>
                      <a:pt x="112" y="41"/>
                    </a:lnTo>
                    <a:lnTo>
                      <a:pt x="102" y="44"/>
                    </a:lnTo>
                    <a:lnTo>
                      <a:pt x="93" y="50"/>
                    </a:lnTo>
                    <a:lnTo>
                      <a:pt x="85" y="54"/>
                    </a:lnTo>
                    <a:lnTo>
                      <a:pt x="77" y="59"/>
                    </a:lnTo>
                    <a:lnTo>
                      <a:pt x="52" y="46"/>
                    </a:lnTo>
                    <a:lnTo>
                      <a:pt x="47" y="44"/>
                    </a:lnTo>
                    <a:lnTo>
                      <a:pt x="43" y="44"/>
                    </a:lnTo>
                    <a:lnTo>
                      <a:pt x="37" y="47"/>
                    </a:lnTo>
                    <a:lnTo>
                      <a:pt x="34" y="51"/>
                    </a:lnTo>
                    <a:lnTo>
                      <a:pt x="2" y="106"/>
                    </a:lnTo>
                    <a:lnTo>
                      <a:pt x="1" y="111"/>
                    </a:lnTo>
                    <a:lnTo>
                      <a:pt x="1" y="116"/>
                    </a:lnTo>
                    <a:lnTo>
                      <a:pt x="2" y="119"/>
                    </a:lnTo>
                    <a:lnTo>
                      <a:pt x="3" y="121"/>
                    </a:lnTo>
                    <a:lnTo>
                      <a:pt x="5" y="123"/>
                    </a:lnTo>
                    <a:lnTo>
                      <a:pt x="7" y="124"/>
                    </a:lnTo>
                    <a:lnTo>
                      <a:pt x="31" y="138"/>
                    </a:lnTo>
                    <a:lnTo>
                      <a:pt x="30" y="148"/>
                    </a:lnTo>
                    <a:lnTo>
                      <a:pt x="29" y="157"/>
                    </a:lnTo>
                    <a:lnTo>
                      <a:pt x="30" y="167"/>
                    </a:lnTo>
                    <a:lnTo>
                      <a:pt x="31" y="178"/>
                    </a:lnTo>
                    <a:lnTo>
                      <a:pt x="6" y="192"/>
                    </a:lnTo>
                    <a:lnTo>
                      <a:pt x="4" y="193"/>
                    </a:lnTo>
                    <a:lnTo>
                      <a:pt x="3" y="194"/>
                    </a:lnTo>
                    <a:lnTo>
                      <a:pt x="2" y="196"/>
                    </a:lnTo>
                    <a:lnTo>
                      <a:pt x="1" y="199"/>
                    </a:lnTo>
                    <a:lnTo>
                      <a:pt x="0" y="203"/>
                    </a:lnTo>
                    <a:lnTo>
                      <a:pt x="2" y="208"/>
                    </a:lnTo>
                    <a:lnTo>
                      <a:pt x="34" y="263"/>
                    </a:lnTo>
                    <a:lnTo>
                      <a:pt x="37" y="268"/>
                    </a:lnTo>
                    <a:lnTo>
                      <a:pt x="42" y="270"/>
                    </a:lnTo>
                    <a:lnTo>
                      <a:pt x="46" y="270"/>
                    </a:lnTo>
                    <a:lnTo>
                      <a:pt x="51" y="269"/>
                    </a:lnTo>
                    <a:lnTo>
                      <a:pt x="77" y="254"/>
                    </a:lnTo>
                    <a:lnTo>
                      <a:pt x="85" y="259"/>
                    </a:lnTo>
                    <a:lnTo>
                      <a:pt x="93" y="266"/>
                    </a:lnTo>
                    <a:lnTo>
                      <a:pt x="102" y="270"/>
                    </a:lnTo>
                    <a:lnTo>
                      <a:pt x="112" y="274"/>
                    </a:lnTo>
                    <a:lnTo>
                      <a:pt x="112" y="302"/>
                    </a:lnTo>
                    <a:lnTo>
                      <a:pt x="113" y="306"/>
                    </a:lnTo>
                    <a:lnTo>
                      <a:pt x="116" y="311"/>
                    </a:lnTo>
                    <a:lnTo>
                      <a:pt x="119" y="314"/>
                    </a:lnTo>
                    <a:lnTo>
                      <a:pt x="124" y="315"/>
                    </a:lnTo>
                    <a:lnTo>
                      <a:pt x="189" y="315"/>
                    </a:lnTo>
                    <a:lnTo>
                      <a:pt x="193" y="314"/>
                    </a:lnTo>
                    <a:lnTo>
                      <a:pt x="197" y="311"/>
                    </a:lnTo>
                    <a:lnTo>
                      <a:pt x="201" y="306"/>
                    </a:lnTo>
                    <a:lnTo>
                      <a:pt x="202" y="302"/>
                    </a:lnTo>
                    <a:lnTo>
                      <a:pt x="202" y="274"/>
                    </a:lnTo>
                    <a:lnTo>
                      <a:pt x="210" y="270"/>
                    </a:lnTo>
                    <a:lnTo>
                      <a:pt x="218" y="266"/>
                    </a:lnTo>
                    <a:lnTo>
                      <a:pt x="226" y="260"/>
                    </a:lnTo>
                    <a:lnTo>
                      <a:pt x="234" y="255"/>
                    </a:lnTo>
                    <a:lnTo>
                      <a:pt x="258" y="268"/>
                    </a:lnTo>
                    <a:lnTo>
                      <a:pt x="262" y="270"/>
                    </a:lnTo>
                    <a:lnTo>
                      <a:pt x="267" y="270"/>
                    </a:lnTo>
                    <a:lnTo>
                      <a:pt x="271" y="268"/>
                    </a:lnTo>
                    <a:lnTo>
                      <a:pt x="275" y="263"/>
                    </a:lnTo>
                    <a:lnTo>
                      <a:pt x="307" y="208"/>
                    </a:lnTo>
                    <a:lnTo>
                      <a:pt x="308" y="202"/>
                    </a:lnTo>
                    <a:lnTo>
                      <a:pt x="308" y="198"/>
                    </a:lnTo>
                    <a:lnTo>
                      <a:pt x="306" y="194"/>
                    </a:lnTo>
                    <a:lnTo>
                      <a:pt x="30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218" name="Group 217">
            <a:extLst>
              <a:ext uri="{FF2B5EF4-FFF2-40B4-BE49-F238E27FC236}">
                <a16:creationId xmlns:a16="http://schemas.microsoft.com/office/drawing/2014/main" id="{4DEB262A-3916-45A1-8A83-D81DA0DB6D34}"/>
              </a:ext>
            </a:extLst>
          </p:cNvPr>
          <p:cNvGrpSpPr>
            <a:grpSpLocks noChangeAspect="1"/>
          </p:cNvGrpSpPr>
          <p:nvPr/>
        </p:nvGrpSpPr>
        <p:grpSpPr>
          <a:xfrm>
            <a:off x="7246668" y="4617703"/>
            <a:ext cx="250608" cy="252000"/>
            <a:chOff x="10455275" y="2498725"/>
            <a:chExt cx="285750" cy="287338"/>
          </a:xfrm>
          <a:solidFill>
            <a:sysClr val="window" lastClr="FFFFFF"/>
          </a:solidFill>
        </p:grpSpPr>
        <p:sp>
          <p:nvSpPr>
            <p:cNvPr id="219" name="Freeform 214">
              <a:extLst>
                <a:ext uri="{FF2B5EF4-FFF2-40B4-BE49-F238E27FC236}">
                  <a16:creationId xmlns:a16="http://schemas.microsoft.com/office/drawing/2014/main" id="{4C7D467E-B99E-496C-9DC7-0D1E345F18FE}"/>
                </a:ext>
              </a:extLst>
            </p:cNvPr>
            <p:cNvSpPr>
              <a:spLocks noEditPoints="1"/>
            </p:cNvSpPr>
            <p:nvPr/>
          </p:nvSpPr>
          <p:spPr bwMode="auto">
            <a:xfrm>
              <a:off x="10455275" y="2593975"/>
              <a:ext cx="285750" cy="192088"/>
            </a:xfrm>
            <a:custGeom>
              <a:avLst/>
              <a:gdLst>
                <a:gd name="T0" fmla="*/ 812 w 903"/>
                <a:gd name="T1" fmla="*/ 30 h 601"/>
                <a:gd name="T2" fmla="*/ 512 w 903"/>
                <a:gd name="T3" fmla="*/ 571 h 601"/>
                <a:gd name="T4" fmla="*/ 602 w 903"/>
                <a:gd name="T5" fmla="*/ 571 h 601"/>
                <a:gd name="T6" fmla="*/ 301 w 903"/>
                <a:gd name="T7" fmla="*/ 210 h 601"/>
                <a:gd name="T8" fmla="*/ 301 w 903"/>
                <a:gd name="T9" fmla="*/ 571 h 601"/>
                <a:gd name="T10" fmla="*/ 181 w 903"/>
                <a:gd name="T11" fmla="*/ 421 h 601"/>
                <a:gd name="T12" fmla="*/ 888 w 903"/>
                <a:gd name="T13" fmla="*/ 571 h 601"/>
                <a:gd name="T14" fmla="*/ 842 w 903"/>
                <a:gd name="T15" fmla="*/ 12 h 601"/>
                <a:gd name="T16" fmla="*/ 838 w 903"/>
                <a:gd name="T17" fmla="*/ 5 h 601"/>
                <a:gd name="T18" fmla="*/ 830 w 903"/>
                <a:gd name="T19" fmla="*/ 0 h 601"/>
                <a:gd name="T20" fmla="*/ 704 w 903"/>
                <a:gd name="T21" fmla="*/ 0 h 601"/>
                <a:gd name="T22" fmla="*/ 696 w 903"/>
                <a:gd name="T23" fmla="*/ 5 h 601"/>
                <a:gd name="T24" fmla="*/ 692 w 903"/>
                <a:gd name="T25" fmla="*/ 12 h 601"/>
                <a:gd name="T26" fmla="*/ 632 w 903"/>
                <a:gd name="T27" fmla="*/ 571 h 601"/>
                <a:gd name="T28" fmla="*/ 631 w 903"/>
                <a:gd name="T29" fmla="*/ 280 h 601"/>
                <a:gd name="T30" fmla="*/ 626 w 903"/>
                <a:gd name="T31" fmla="*/ 274 h 601"/>
                <a:gd name="T32" fmla="*/ 617 w 903"/>
                <a:gd name="T33" fmla="*/ 270 h 601"/>
                <a:gd name="T34" fmla="*/ 491 w 903"/>
                <a:gd name="T35" fmla="*/ 271 h 601"/>
                <a:gd name="T36" fmla="*/ 484 w 903"/>
                <a:gd name="T37" fmla="*/ 278 h 601"/>
                <a:gd name="T38" fmla="*/ 482 w 903"/>
                <a:gd name="T39" fmla="*/ 285 h 601"/>
                <a:gd name="T40" fmla="*/ 421 w 903"/>
                <a:gd name="T41" fmla="*/ 195 h 601"/>
                <a:gd name="T42" fmla="*/ 419 w 903"/>
                <a:gd name="T43" fmla="*/ 187 h 601"/>
                <a:gd name="T44" fmla="*/ 412 w 903"/>
                <a:gd name="T45" fmla="*/ 181 h 601"/>
                <a:gd name="T46" fmla="*/ 286 w 903"/>
                <a:gd name="T47" fmla="*/ 180 h 601"/>
                <a:gd name="T48" fmla="*/ 277 w 903"/>
                <a:gd name="T49" fmla="*/ 184 h 601"/>
                <a:gd name="T50" fmla="*/ 272 w 903"/>
                <a:gd name="T51" fmla="*/ 190 h 601"/>
                <a:gd name="T52" fmla="*/ 271 w 903"/>
                <a:gd name="T53" fmla="*/ 571 h 601"/>
                <a:gd name="T54" fmla="*/ 211 w 903"/>
                <a:gd name="T55" fmla="*/ 403 h 601"/>
                <a:gd name="T56" fmla="*/ 207 w 903"/>
                <a:gd name="T57" fmla="*/ 396 h 601"/>
                <a:gd name="T58" fmla="*/ 199 w 903"/>
                <a:gd name="T59" fmla="*/ 391 h 601"/>
                <a:gd name="T60" fmla="*/ 73 w 903"/>
                <a:gd name="T61" fmla="*/ 391 h 601"/>
                <a:gd name="T62" fmla="*/ 65 w 903"/>
                <a:gd name="T63" fmla="*/ 396 h 601"/>
                <a:gd name="T64" fmla="*/ 61 w 903"/>
                <a:gd name="T65" fmla="*/ 403 h 601"/>
                <a:gd name="T66" fmla="*/ 16 w 903"/>
                <a:gd name="T67" fmla="*/ 571 h 601"/>
                <a:gd name="T68" fmla="*/ 7 w 903"/>
                <a:gd name="T69" fmla="*/ 573 h 601"/>
                <a:gd name="T70" fmla="*/ 2 w 903"/>
                <a:gd name="T71" fmla="*/ 581 h 601"/>
                <a:gd name="T72" fmla="*/ 1 w 903"/>
                <a:gd name="T73" fmla="*/ 590 h 601"/>
                <a:gd name="T74" fmla="*/ 5 w 903"/>
                <a:gd name="T75" fmla="*/ 597 h 601"/>
                <a:gd name="T76" fmla="*/ 13 w 903"/>
                <a:gd name="T77" fmla="*/ 601 h 601"/>
                <a:gd name="T78" fmla="*/ 196 w 903"/>
                <a:gd name="T79" fmla="*/ 601 h 601"/>
                <a:gd name="T80" fmla="*/ 497 w 903"/>
                <a:gd name="T81" fmla="*/ 601 h 601"/>
                <a:gd name="T82" fmla="*/ 827 w 903"/>
                <a:gd name="T83" fmla="*/ 601 h 601"/>
                <a:gd name="T84" fmla="*/ 893 w 903"/>
                <a:gd name="T85" fmla="*/ 600 h 601"/>
                <a:gd name="T86" fmla="*/ 900 w 903"/>
                <a:gd name="T87" fmla="*/ 595 h 601"/>
                <a:gd name="T88" fmla="*/ 903 w 903"/>
                <a:gd name="T89" fmla="*/ 586 h 601"/>
                <a:gd name="T90" fmla="*/ 900 w 903"/>
                <a:gd name="T91" fmla="*/ 578 h 601"/>
                <a:gd name="T92" fmla="*/ 893 w 903"/>
                <a:gd name="T93" fmla="*/ 57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3" h="601">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20" name="Freeform 215">
              <a:extLst>
                <a:ext uri="{FF2B5EF4-FFF2-40B4-BE49-F238E27FC236}">
                  <a16:creationId xmlns:a16="http://schemas.microsoft.com/office/drawing/2014/main" id="{A9B423B9-C98E-4711-9CE8-F46CE9A66DCB}"/>
                </a:ext>
              </a:extLst>
            </p:cNvPr>
            <p:cNvSpPr>
              <a:spLocks noEditPoints="1"/>
            </p:cNvSpPr>
            <p:nvPr/>
          </p:nvSpPr>
          <p:spPr bwMode="auto">
            <a:xfrm>
              <a:off x="10474325" y="2498725"/>
              <a:ext cx="252413" cy="157163"/>
            </a:xfrm>
            <a:custGeom>
              <a:avLst/>
              <a:gdLst>
                <a:gd name="T0" fmla="*/ 83 w 796"/>
                <a:gd name="T1" fmla="*/ 417 h 496"/>
                <a:gd name="T2" fmla="*/ 89 w 796"/>
                <a:gd name="T3" fmla="*/ 431 h 496"/>
                <a:gd name="T4" fmla="*/ 76 w 796"/>
                <a:gd name="T5" fmla="*/ 461 h 496"/>
                <a:gd name="T6" fmla="*/ 43 w 796"/>
                <a:gd name="T7" fmla="*/ 461 h 496"/>
                <a:gd name="T8" fmla="*/ 30 w 796"/>
                <a:gd name="T9" fmla="*/ 430 h 496"/>
                <a:gd name="T10" fmla="*/ 54 w 796"/>
                <a:gd name="T11" fmla="*/ 407 h 496"/>
                <a:gd name="T12" fmla="*/ 302 w 796"/>
                <a:gd name="T13" fmla="*/ 216 h 496"/>
                <a:gd name="T14" fmla="*/ 315 w 796"/>
                <a:gd name="T15" fmla="*/ 247 h 496"/>
                <a:gd name="T16" fmla="*/ 291 w 796"/>
                <a:gd name="T17" fmla="*/ 270 h 496"/>
                <a:gd name="T18" fmla="*/ 260 w 796"/>
                <a:gd name="T19" fmla="*/ 257 h 496"/>
                <a:gd name="T20" fmla="*/ 260 w 796"/>
                <a:gd name="T21" fmla="*/ 224 h 496"/>
                <a:gd name="T22" fmla="*/ 511 w 796"/>
                <a:gd name="T23" fmla="*/ 301 h 496"/>
                <a:gd name="T24" fmla="*/ 530 w 796"/>
                <a:gd name="T25" fmla="*/ 308 h 496"/>
                <a:gd name="T26" fmla="*/ 541 w 796"/>
                <a:gd name="T27" fmla="*/ 331 h 496"/>
                <a:gd name="T28" fmla="*/ 523 w 796"/>
                <a:gd name="T29" fmla="*/ 359 h 496"/>
                <a:gd name="T30" fmla="*/ 490 w 796"/>
                <a:gd name="T31" fmla="*/ 353 h 496"/>
                <a:gd name="T32" fmla="*/ 483 w 796"/>
                <a:gd name="T33" fmla="*/ 320 h 496"/>
                <a:gd name="T34" fmla="*/ 511 w 796"/>
                <a:gd name="T35" fmla="*/ 301 h 496"/>
                <a:gd name="T36" fmla="*/ 757 w 796"/>
                <a:gd name="T37" fmla="*/ 39 h 496"/>
                <a:gd name="T38" fmla="*/ 764 w 796"/>
                <a:gd name="T39" fmla="*/ 72 h 496"/>
                <a:gd name="T40" fmla="*/ 736 w 796"/>
                <a:gd name="T41" fmla="*/ 90 h 496"/>
                <a:gd name="T42" fmla="*/ 708 w 796"/>
                <a:gd name="T43" fmla="*/ 72 h 496"/>
                <a:gd name="T44" fmla="*/ 716 w 796"/>
                <a:gd name="T45" fmla="*/ 39 h 496"/>
                <a:gd name="T46" fmla="*/ 60 w 796"/>
                <a:gd name="T47" fmla="*/ 496 h 496"/>
                <a:gd name="T48" fmla="*/ 93 w 796"/>
                <a:gd name="T49" fmla="*/ 487 h 496"/>
                <a:gd name="T50" fmla="*/ 115 w 796"/>
                <a:gd name="T51" fmla="*/ 460 h 496"/>
                <a:gd name="T52" fmla="*/ 118 w 796"/>
                <a:gd name="T53" fmla="*/ 422 h 496"/>
                <a:gd name="T54" fmla="*/ 276 w 796"/>
                <a:gd name="T55" fmla="*/ 300 h 496"/>
                <a:gd name="T56" fmla="*/ 318 w 796"/>
                <a:gd name="T57" fmla="*/ 291 h 496"/>
                <a:gd name="T58" fmla="*/ 451 w 796"/>
                <a:gd name="T59" fmla="*/ 331 h 496"/>
                <a:gd name="T60" fmla="*/ 461 w 796"/>
                <a:gd name="T61" fmla="*/ 365 h 496"/>
                <a:gd name="T62" fmla="*/ 487 w 796"/>
                <a:gd name="T63" fmla="*/ 387 h 496"/>
                <a:gd name="T64" fmla="*/ 523 w 796"/>
                <a:gd name="T65" fmla="*/ 390 h 496"/>
                <a:gd name="T66" fmla="*/ 554 w 796"/>
                <a:gd name="T67" fmla="*/ 373 h 496"/>
                <a:gd name="T68" fmla="*/ 570 w 796"/>
                <a:gd name="T69" fmla="*/ 343 h 496"/>
                <a:gd name="T70" fmla="*/ 559 w 796"/>
                <a:gd name="T71" fmla="*/ 296 h 496"/>
                <a:gd name="T72" fmla="*/ 742 w 796"/>
                <a:gd name="T73" fmla="*/ 120 h 496"/>
                <a:gd name="T74" fmla="*/ 775 w 796"/>
                <a:gd name="T75" fmla="*/ 106 h 496"/>
                <a:gd name="T76" fmla="*/ 794 w 796"/>
                <a:gd name="T77" fmla="*/ 79 h 496"/>
                <a:gd name="T78" fmla="*/ 794 w 796"/>
                <a:gd name="T79" fmla="*/ 43 h 496"/>
                <a:gd name="T80" fmla="*/ 775 w 796"/>
                <a:gd name="T81" fmla="*/ 14 h 496"/>
                <a:gd name="T82" fmla="*/ 742 w 796"/>
                <a:gd name="T83" fmla="*/ 0 h 496"/>
                <a:gd name="T84" fmla="*/ 708 w 796"/>
                <a:gd name="T85" fmla="*/ 8 h 496"/>
                <a:gd name="T86" fmla="*/ 683 w 796"/>
                <a:gd name="T87" fmla="*/ 31 h 496"/>
                <a:gd name="T88" fmla="*/ 677 w 796"/>
                <a:gd name="T89" fmla="*/ 70 h 496"/>
                <a:gd name="T90" fmla="*/ 524 w 796"/>
                <a:gd name="T91" fmla="*/ 272 h 496"/>
                <a:gd name="T92" fmla="*/ 483 w 796"/>
                <a:gd name="T93" fmla="*/ 278 h 496"/>
                <a:gd name="T94" fmla="*/ 345 w 796"/>
                <a:gd name="T95" fmla="*/ 245 h 496"/>
                <a:gd name="T96" fmla="*/ 339 w 796"/>
                <a:gd name="T97" fmla="*/ 212 h 496"/>
                <a:gd name="T98" fmla="*/ 314 w 796"/>
                <a:gd name="T99" fmla="*/ 188 h 496"/>
                <a:gd name="T100" fmla="*/ 280 w 796"/>
                <a:gd name="T101" fmla="*/ 181 h 496"/>
                <a:gd name="T102" fmla="*/ 247 w 796"/>
                <a:gd name="T103" fmla="*/ 194 h 496"/>
                <a:gd name="T104" fmla="*/ 228 w 796"/>
                <a:gd name="T105" fmla="*/ 223 h 496"/>
                <a:gd name="T106" fmla="*/ 229 w 796"/>
                <a:gd name="T107" fmla="*/ 262 h 496"/>
                <a:gd name="T108" fmla="*/ 60 w 796"/>
                <a:gd name="T109" fmla="*/ 376 h 496"/>
                <a:gd name="T110" fmla="*/ 26 w 796"/>
                <a:gd name="T111" fmla="*/ 387 h 496"/>
                <a:gd name="T112" fmla="*/ 4 w 796"/>
                <a:gd name="T113" fmla="*/ 413 h 496"/>
                <a:gd name="T114" fmla="*/ 1 w 796"/>
                <a:gd name="T115" fmla="*/ 448 h 496"/>
                <a:gd name="T116" fmla="*/ 17 w 796"/>
                <a:gd name="T117" fmla="*/ 479 h 496"/>
                <a:gd name="T118" fmla="*/ 47 w 796"/>
                <a:gd name="T119" fmla="*/ 49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96">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10" name="Rectangle 9">
            <a:extLst>
              <a:ext uri="{FF2B5EF4-FFF2-40B4-BE49-F238E27FC236}">
                <a16:creationId xmlns:a16="http://schemas.microsoft.com/office/drawing/2014/main" id="{C448FF16-288E-43AF-8746-5D2451ADA378}"/>
              </a:ext>
            </a:extLst>
          </p:cNvPr>
          <p:cNvSpPr/>
          <p:nvPr/>
        </p:nvSpPr>
        <p:spPr>
          <a:xfrm>
            <a:off x="8060510" y="6441971"/>
            <a:ext cx="3723861" cy="215444"/>
          </a:xfrm>
          <a:prstGeom prst="rect">
            <a:avLst/>
          </a:prstGeom>
        </p:spPr>
        <p:txBody>
          <a:bodyPr wrap="square">
            <a:spAutoFit/>
          </a:bodyPr>
          <a:lstStyle/>
          <a:p>
            <a:pPr algn="r"/>
            <a:r>
              <a:rPr lang="en-US" sz="800" dirty="0">
                <a:hlinkClick r:id="rId2">
                  <a:extLst>
                    <a:ext uri="{A12FA001-AC4F-418D-AE19-62706E023703}">
                      <ahyp:hlinkClr xmlns:ahyp="http://schemas.microsoft.com/office/drawing/2018/hyperlinkcolor" val="tx"/>
                    </a:ext>
                  </a:extLst>
                </a:hlinkClick>
              </a:rPr>
              <a:t>* FUENTE: </a:t>
            </a:r>
            <a:r>
              <a:rPr lang="en-US" sz="800" dirty="0">
                <a:solidFill>
                  <a:srgbClr val="0070C0"/>
                </a:solidFill>
                <a:hlinkClick r:id="rId2">
                  <a:extLst>
                    <a:ext uri="{A12FA001-AC4F-418D-AE19-62706E023703}">
                      <ahyp:hlinkClr xmlns:ahyp="http://schemas.microsoft.com/office/drawing/2018/hyperlinkcolor" val="tx"/>
                    </a:ext>
                  </a:extLst>
                </a:hlinkClick>
              </a:rPr>
              <a:t>Data Science for Small Business Growth (2024) | 365 Data Science</a:t>
            </a:r>
            <a:endParaRPr lang="en-US" sz="800" dirty="0">
              <a:solidFill>
                <a:srgbClr val="0070C0"/>
              </a:solidFill>
            </a:endParaRPr>
          </a:p>
        </p:txBody>
      </p:sp>
    </p:spTree>
    <p:extLst>
      <p:ext uri="{BB962C8B-B14F-4D97-AF65-F5344CB8AC3E}">
        <p14:creationId xmlns:p14="http://schemas.microsoft.com/office/powerpoint/2010/main" val="790293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41FF343-C5F4-46AE-9CAC-7439B340A1CD}"/>
              </a:ext>
            </a:extLst>
          </p:cNvPr>
          <p:cNvSpPr/>
          <p:nvPr/>
        </p:nvSpPr>
        <p:spPr>
          <a:xfrm>
            <a:off x="370010" y="3165342"/>
            <a:ext cx="4353257" cy="2951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3">
            <a:extLst>
              <a:ext uri="{FF2B5EF4-FFF2-40B4-BE49-F238E27FC236}">
                <a16:creationId xmlns:a16="http://schemas.microsoft.com/office/drawing/2014/main" id="{67D6AB70-C839-4A03-A687-0B353A5036E0}"/>
              </a:ext>
            </a:extLst>
          </p:cNvPr>
          <p:cNvSpPr txBox="1">
            <a:spLocks/>
          </p:cNvSpPr>
          <p:nvPr/>
        </p:nvSpPr>
        <p:spPr>
          <a:xfrm>
            <a:off x="577412" y="3559698"/>
            <a:ext cx="3930295"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effectLst/>
                <a:uLnTx/>
                <a:uFillTx/>
                <a:ea typeface="+mj-ea"/>
                <a:cs typeface="+mj-cs"/>
              </a:rPr>
              <a:t>CÓMO UTILIZAR LA CIENCIA DE DATOS</a:t>
            </a:r>
            <a:endParaRPr kumimoji="0" lang="en-US" sz="1600" i="0" u="none" strike="noStrike" kern="1200" cap="none" spc="0" normalizeH="0" baseline="0" noProof="0" dirty="0">
              <a:ln>
                <a:noFill/>
              </a:ln>
              <a:effectLst/>
              <a:uLnTx/>
              <a:uFillTx/>
              <a:ea typeface="+mj-ea"/>
              <a:cs typeface="+mj-cs"/>
            </a:endParaRPr>
          </a:p>
        </p:txBody>
      </p:sp>
      <p:sp>
        <p:nvSpPr>
          <p:cNvPr id="4" name="Date Placeholder 3">
            <a:extLst>
              <a:ext uri="{FF2B5EF4-FFF2-40B4-BE49-F238E27FC236}">
                <a16:creationId xmlns:a16="http://schemas.microsoft.com/office/drawing/2014/main" id="{3C232B2E-5528-43EC-8CFB-0993C30F8758}"/>
              </a:ext>
            </a:extLst>
          </p:cNvPr>
          <p:cNvSpPr>
            <a:spLocks noGrp="1"/>
          </p:cNvSpPr>
          <p:nvPr>
            <p:ph type="dt" sz="half" idx="10"/>
          </p:nvPr>
        </p:nvSpPr>
        <p:spPr>
          <a:xfrm>
            <a:off x="838199" y="6356350"/>
            <a:ext cx="5363097" cy="423138"/>
          </a:xfrm>
        </p:spPr>
        <p:txBody>
          <a:bodyPr/>
          <a:lstStyle/>
          <a:p>
            <a:r>
              <a:rPr lang="es-ES" dirty="0"/>
              <a:t>FUENTE: </a:t>
            </a:r>
            <a:r>
              <a:rPr lang="en-US" dirty="0">
                <a:hlinkClick r:id="rId2"/>
              </a:rPr>
              <a:t>Why Data Science Matters and How It Powers Business in 2024 (simplilearn.com)</a:t>
            </a:r>
            <a:endParaRPr lang="en-US" dirty="0"/>
          </a:p>
        </p:txBody>
      </p:sp>
      <p:sp>
        <p:nvSpPr>
          <p:cNvPr id="13" name="Freeform 5">
            <a:extLst>
              <a:ext uri="{FF2B5EF4-FFF2-40B4-BE49-F238E27FC236}">
                <a16:creationId xmlns:a16="http://schemas.microsoft.com/office/drawing/2014/main" id="{C6789981-1320-48FF-8FCF-51BDFFE066A0}"/>
              </a:ext>
            </a:extLst>
          </p:cNvPr>
          <p:cNvSpPr>
            <a:spLocks/>
          </p:cNvSpPr>
          <p:nvPr/>
        </p:nvSpPr>
        <p:spPr bwMode="auto">
          <a:xfrm>
            <a:off x="5462588" y="2894013"/>
            <a:ext cx="2887663" cy="2217738"/>
          </a:xfrm>
          <a:custGeom>
            <a:avLst/>
            <a:gdLst>
              <a:gd name="T0" fmla="*/ 1084 w 1819"/>
              <a:gd name="T1" fmla="*/ 649 h 1397"/>
              <a:gd name="T2" fmla="*/ 1819 w 1819"/>
              <a:gd name="T3" fmla="*/ 649 h 1397"/>
              <a:gd name="T4" fmla="*/ 480 w 1819"/>
              <a:gd name="T5" fmla="*/ 0 h 1397"/>
              <a:gd name="T6" fmla="*/ 0 w 1819"/>
              <a:gd name="T7" fmla="*/ 0 h 1397"/>
              <a:gd name="T8" fmla="*/ 103 w 1819"/>
              <a:gd name="T9" fmla="*/ 455 h 1397"/>
              <a:gd name="T10" fmla="*/ 1248 w 1819"/>
              <a:gd name="T11" fmla="*/ 1397 h 1397"/>
              <a:gd name="T12" fmla="*/ 1084 w 1819"/>
              <a:gd name="T13" fmla="*/ 649 h 1397"/>
            </a:gdLst>
            <a:ahLst/>
            <a:cxnLst>
              <a:cxn ang="0">
                <a:pos x="T0" y="T1"/>
              </a:cxn>
              <a:cxn ang="0">
                <a:pos x="T2" y="T3"/>
              </a:cxn>
              <a:cxn ang="0">
                <a:pos x="T4" y="T5"/>
              </a:cxn>
              <a:cxn ang="0">
                <a:pos x="T6" y="T7"/>
              </a:cxn>
              <a:cxn ang="0">
                <a:pos x="T8" y="T9"/>
              </a:cxn>
              <a:cxn ang="0">
                <a:pos x="T10" y="T11"/>
              </a:cxn>
              <a:cxn ang="0">
                <a:pos x="T12" y="T13"/>
              </a:cxn>
            </a:cxnLst>
            <a:rect l="0" t="0" r="r" b="b"/>
            <a:pathLst>
              <a:path w="1819" h="1397">
                <a:moveTo>
                  <a:pt x="1084" y="649"/>
                </a:moveTo>
                <a:lnTo>
                  <a:pt x="1819" y="649"/>
                </a:lnTo>
                <a:lnTo>
                  <a:pt x="480" y="0"/>
                </a:lnTo>
                <a:lnTo>
                  <a:pt x="0" y="0"/>
                </a:lnTo>
                <a:lnTo>
                  <a:pt x="103" y="455"/>
                </a:lnTo>
                <a:lnTo>
                  <a:pt x="1248" y="1397"/>
                </a:lnTo>
                <a:lnTo>
                  <a:pt x="1084" y="64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F7B6DE6-AB22-4816-8131-F17BE08D783C}"/>
              </a:ext>
            </a:extLst>
          </p:cNvPr>
          <p:cNvSpPr>
            <a:spLocks/>
          </p:cNvSpPr>
          <p:nvPr/>
        </p:nvSpPr>
        <p:spPr bwMode="auto">
          <a:xfrm>
            <a:off x="3900488" y="1952625"/>
            <a:ext cx="2012950" cy="1509713"/>
          </a:xfrm>
          <a:custGeom>
            <a:avLst/>
            <a:gdLst>
              <a:gd name="T0" fmla="*/ 864 w 1268"/>
              <a:gd name="T1" fmla="*/ 500 h 951"/>
              <a:gd name="T2" fmla="*/ 1268 w 1268"/>
              <a:gd name="T3" fmla="*/ 500 h 951"/>
              <a:gd name="T4" fmla="*/ 258 w 1268"/>
              <a:gd name="T5" fmla="*/ 9 h 951"/>
              <a:gd name="T6" fmla="*/ 0 w 1268"/>
              <a:gd name="T7" fmla="*/ 0 h 951"/>
              <a:gd name="T8" fmla="*/ 100 w 1268"/>
              <a:gd name="T9" fmla="*/ 239 h 951"/>
              <a:gd name="T10" fmla="*/ 964 w 1268"/>
              <a:gd name="T11" fmla="*/ 951 h 951"/>
              <a:gd name="T12" fmla="*/ 864 w 1268"/>
              <a:gd name="T13" fmla="*/ 500 h 951"/>
            </a:gdLst>
            <a:ahLst/>
            <a:cxnLst>
              <a:cxn ang="0">
                <a:pos x="T0" y="T1"/>
              </a:cxn>
              <a:cxn ang="0">
                <a:pos x="T2" y="T3"/>
              </a:cxn>
              <a:cxn ang="0">
                <a:pos x="T4" y="T5"/>
              </a:cxn>
              <a:cxn ang="0">
                <a:pos x="T6" y="T7"/>
              </a:cxn>
              <a:cxn ang="0">
                <a:pos x="T8" y="T9"/>
              </a:cxn>
              <a:cxn ang="0">
                <a:pos x="T10" y="T11"/>
              </a:cxn>
              <a:cxn ang="0">
                <a:pos x="T12" y="T13"/>
              </a:cxn>
            </a:cxnLst>
            <a:rect l="0" t="0" r="r" b="b"/>
            <a:pathLst>
              <a:path w="1268" h="951">
                <a:moveTo>
                  <a:pt x="864" y="500"/>
                </a:moveTo>
                <a:lnTo>
                  <a:pt x="1268" y="500"/>
                </a:lnTo>
                <a:lnTo>
                  <a:pt x="258" y="9"/>
                </a:lnTo>
                <a:lnTo>
                  <a:pt x="0" y="0"/>
                </a:lnTo>
                <a:lnTo>
                  <a:pt x="100" y="239"/>
                </a:lnTo>
                <a:lnTo>
                  <a:pt x="964" y="951"/>
                </a:lnTo>
                <a:lnTo>
                  <a:pt x="864" y="50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CED18E91-1A9C-485C-923C-E4C443A09DF4}"/>
              </a:ext>
            </a:extLst>
          </p:cNvPr>
          <p:cNvSpPr>
            <a:spLocks/>
          </p:cNvSpPr>
          <p:nvPr/>
        </p:nvSpPr>
        <p:spPr bwMode="auto">
          <a:xfrm>
            <a:off x="2614613" y="1147763"/>
            <a:ext cx="1346200" cy="977900"/>
          </a:xfrm>
          <a:custGeom>
            <a:avLst/>
            <a:gdLst>
              <a:gd name="T0" fmla="*/ 661 w 848"/>
              <a:gd name="T1" fmla="*/ 404 h 616"/>
              <a:gd name="T2" fmla="*/ 848 w 848"/>
              <a:gd name="T3" fmla="*/ 410 h 616"/>
              <a:gd name="T4" fmla="*/ 0 w 848"/>
              <a:gd name="T5" fmla="*/ 0 h 616"/>
              <a:gd name="T6" fmla="*/ 752 w 848"/>
              <a:gd name="T7" fmla="*/ 616 h 616"/>
              <a:gd name="T8" fmla="*/ 661 w 848"/>
              <a:gd name="T9" fmla="*/ 404 h 616"/>
            </a:gdLst>
            <a:ahLst/>
            <a:cxnLst>
              <a:cxn ang="0">
                <a:pos x="T0" y="T1"/>
              </a:cxn>
              <a:cxn ang="0">
                <a:pos x="T2" y="T3"/>
              </a:cxn>
              <a:cxn ang="0">
                <a:pos x="T4" y="T5"/>
              </a:cxn>
              <a:cxn ang="0">
                <a:pos x="T6" y="T7"/>
              </a:cxn>
              <a:cxn ang="0">
                <a:pos x="T8" y="T9"/>
              </a:cxn>
            </a:cxnLst>
            <a:rect l="0" t="0" r="r" b="b"/>
            <a:pathLst>
              <a:path w="848" h="616">
                <a:moveTo>
                  <a:pt x="661" y="404"/>
                </a:moveTo>
                <a:lnTo>
                  <a:pt x="848" y="410"/>
                </a:lnTo>
                <a:lnTo>
                  <a:pt x="0" y="0"/>
                </a:lnTo>
                <a:lnTo>
                  <a:pt x="752" y="616"/>
                </a:lnTo>
                <a:lnTo>
                  <a:pt x="661" y="404"/>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8">
            <a:extLst>
              <a:ext uri="{FF2B5EF4-FFF2-40B4-BE49-F238E27FC236}">
                <a16:creationId xmlns:a16="http://schemas.microsoft.com/office/drawing/2014/main" id="{6CF0B20D-8E22-4FDA-8C35-6A9115E98767}"/>
              </a:ext>
            </a:extLst>
          </p:cNvPr>
          <p:cNvSpPr>
            <a:spLocks/>
          </p:cNvSpPr>
          <p:nvPr/>
        </p:nvSpPr>
        <p:spPr bwMode="auto">
          <a:xfrm>
            <a:off x="9290050" y="5269746"/>
            <a:ext cx="2924175" cy="1576388"/>
          </a:xfrm>
          <a:custGeom>
            <a:avLst/>
            <a:gdLst>
              <a:gd name="T0" fmla="*/ 1181 w 1842"/>
              <a:gd name="T1" fmla="*/ 0 h 993"/>
              <a:gd name="T2" fmla="*/ 0 w 1842"/>
              <a:gd name="T3" fmla="*/ 0 h 993"/>
              <a:gd name="T4" fmla="*/ 223 w 1842"/>
              <a:gd name="T5" fmla="*/ 993 h 993"/>
              <a:gd name="T6" fmla="*/ 1842 w 1842"/>
              <a:gd name="T7" fmla="*/ 993 h 993"/>
              <a:gd name="T8" fmla="*/ 1842 w 1842"/>
              <a:gd name="T9" fmla="*/ 319 h 993"/>
              <a:gd name="T10" fmla="*/ 1181 w 1842"/>
              <a:gd name="T11" fmla="*/ 0 h 993"/>
            </a:gdLst>
            <a:ahLst/>
            <a:cxnLst>
              <a:cxn ang="0">
                <a:pos x="T0" y="T1"/>
              </a:cxn>
              <a:cxn ang="0">
                <a:pos x="T2" y="T3"/>
              </a:cxn>
              <a:cxn ang="0">
                <a:pos x="T4" y="T5"/>
              </a:cxn>
              <a:cxn ang="0">
                <a:pos x="T6" y="T7"/>
              </a:cxn>
              <a:cxn ang="0">
                <a:pos x="T8" y="T9"/>
              </a:cxn>
              <a:cxn ang="0">
                <a:pos x="T10" y="T11"/>
              </a:cxn>
            </a:cxnLst>
            <a:rect l="0" t="0" r="r" b="b"/>
            <a:pathLst>
              <a:path w="1842" h="993">
                <a:moveTo>
                  <a:pt x="1181" y="0"/>
                </a:moveTo>
                <a:lnTo>
                  <a:pt x="0" y="0"/>
                </a:lnTo>
                <a:lnTo>
                  <a:pt x="223" y="993"/>
                </a:lnTo>
                <a:lnTo>
                  <a:pt x="1842" y="993"/>
                </a:lnTo>
                <a:lnTo>
                  <a:pt x="1842" y="319"/>
                </a:lnTo>
                <a:lnTo>
                  <a:pt x="1181"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E4646E94-61E1-47CB-BAD4-D2F429E5F847}"/>
              </a:ext>
            </a:extLst>
          </p:cNvPr>
          <p:cNvSpPr>
            <a:spLocks/>
          </p:cNvSpPr>
          <p:nvPr/>
        </p:nvSpPr>
        <p:spPr bwMode="auto">
          <a:xfrm>
            <a:off x="7372350" y="4076700"/>
            <a:ext cx="3379788" cy="2638425"/>
          </a:xfrm>
          <a:custGeom>
            <a:avLst/>
            <a:gdLst>
              <a:gd name="T0" fmla="*/ 1049 w 2129"/>
              <a:gd name="T1" fmla="*/ 636 h 1662"/>
              <a:gd name="T2" fmla="*/ 2129 w 2129"/>
              <a:gd name="T3" fmla="*/ 636 h 1662"/>
              <a:gd name="T4" fmla="*/ 816 w 2129"/>
              <a:gd name="T5" fmla="*/ 0 h 1662"/>
              <a:gd name="T6" fmla="*/ 0 w 2129"/>
              <a:gd name="T7" fmla="*/ 0 h 1662"/>
              <a:gd name="T8" fmla="*/ 168 w 2129"/>
              <a:gd name="T9" fmla="*/ 752 h 1662"/>
              <a:gd name="T10" fmla="*/ 1278 w 2129"/>
              <a:gd name="T11" fmla="*/ 1662 h 1662"/>
              <a:gd name="T12" fmla="*/ 1049 w 2129"/>
              <a:gd name="T13" fmla="*/ 636 h 1662"/>
            </a:gdLst>
            <a:ahLst/>
            <a:cxnLst>
              <a:cxn ang="0">
                <a:pos x="T0" y="T1"/>
              </a:cxn>
              <a:cxn ang="0">
                <a:pos x="T2" y="T3"/>
              </a:cxn>
              <a:cxn ang="0">
                <a:pos x="T4" y="T5"/>
              </a:cxn>
              <a:cxn ang="0">
                <a:pos x="T6" y="T7"/>
              </a:cxn>
              <a:cxn ang="0">
                <a:pos x="T8" y="T9"/>
              </a:cxn>
              <a:cxn ang="0">
                <a:pos x="T10" y="T11"/>
              </a:cxn>
              <a:cxn ang="0">
                <a:pos x="T12" y="T13"/>
              </a:cxn>
            </a:cxnLst>
            <a:rect l="0" t="0" r="r" b="b"/>
            <a:pathLst>
              <a:path w="2129" h="1662">
                <a:moveTo>
                  <a:pt x="1049" y="636"/>
                </a:moveTo>
                <a:lnTo>
                  <a:pt x="2129" y="636"/>
                </a:lnTo>
                <a:lnTo>
                  <a:pt x="816" y="0"/>
                </a:lnTo>
                <a:lnTo>
                  <a:pt x="0" y="0"/>
                </a:lnTo>
                <a:lnTo>
                  <a:pt x="168" y="752"/>
                </a:lnTo>
                <a:lnTo>
                  <a:pt x="1278" y="1662"/>
                </a:lnTo>
                <a:lnTo>
                  <a:pt x="1049" y="63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8">
            <a:extLst>
              <a:ext uri="{FF2B5EF4-FFF2-40B4-BE49-F238E27FC236}">
                <a16:creationId xmlns:a16="http://schemas.microsoft.com/office/drawing/2014/main" id="{C54CC34E-D0A8-4F2F-9E19-1C81F3CDD720}"/>
              </a:ext>
            </a:extLst>
          </p:cNvPr>
          <p:cNvSpPr/>
          <p:nvPr/>
        </p:nvSpPr>
        <p:spPr>
          <a:xfrm>
            <a:off x="10007601" y="5676900"/>
            <a:ext cx="962025" cy="40005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8B1583BF-09C3-4E11-9728-BBF4F8683881}"/>
              </a:ext>
            </a:extLst>
          </p:cNvPr>
          <p:cNvSpPr/>
          <p:nvPr/>
        </p:nvSpPr>
        <p:spPr>
          <a:xfrm>
            <a:off x="8009417" y="4507635"/>
            <a:ext cx="641350" cy="2667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4624F6AD-0F7C-47FF-AE2D-F6D5B1E26D45}"/>
              </a:ext>
            </a:extLst>
          </p:cNvPr>
          <p:cNvSpPr/>
          <p:nvPr/>
        </p:nvSpPr>
        <p:spPr>
          <a:xfrm>
            <a:off x="6201304" y="3405046"/>
            <a:ext cx="481012" cy="20002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D2B992A-39BA-4A79-8E6F-8EEB13D8B605}"/>
              </a:ext>
            </a:extLst>
          </p:cNvPr>
          <p:cNvSpPr/>
          <p:nvPr/>
        </p:nvSpPr>
        <p:spPr>
          <a:xfrm>
            <a:off x="4513263" y="2355269"/>
            <a:ext cx="354012" cy="14721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71914C3-7F74-4989-AC0B-9AF79C4C1A41}"/>
              </a:ext>
            </a:extLst>
          </p:cNvPr>
          <p:cNvGrpSpPr/>
          <p:nvPr/>
        </p:nvGrpSpPr>
        <p:grpSpPr>
          <a:xfrm>
            <a:off x="10060566" y="3429000"/>
            <a:ext cx="1896602" cy="2179202"/>
            <a:chOff x="9579553" y="2404033"/>
            <a:chExt cx="1851285" cy="2129867"/>
          </a:xfrm>
        </p:grpSpPr>
        <p:cxnSp>
          <p:nvCxnSpPr>
            <p:cNvPr id="26" name="Straight Connector 25">
              <a:extLst>
                <a:ext uri="{FF2B5EF4-FFF2-40B4-BE49-F238E27FC236}">
                  <a16:creationId xmlns:a16="http://schemas.microsoft.com/office/drawing/2014/main" id="{626F15A6-1E20-4569-BDE9-BC3EEEE5CD8B}"/>
                </a:ext>
              </a:extLst>
            </p:cNvPr>
            <p:cNvCxnSpPr/>
            <p:nvPr/>
          </p:nvCxnSpPr>
          <p:spPr>
            <a:xfrm flipV="1">
              <a:off x="10488613" y="4076700"/>
              <a:ext cx="0" cy="457200"/>
            </a:xfrm>
            <a:prstGeom prst="line">
              <a:avLst/>
            </a:prstGeom>
            <a:ln w="12700">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2F845B0C-D52D-40FC-B0E9-4B2D56CB76F5}"/>
                </a:ext>
              </a:extLst>
            </p:cNvPr>
            <p:cNvSpPr/>
            <p:nvPr/>
          </p:nvSpPr>
          <p:spPr>
            <a:xfrm>
              <a:off x="9921876" y="4010025"/>
              <a:ext cx="1133475" cy="66675"/>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2EDE913A-CF1C-4D13-BC97-F9E9196C5D29}"/>
                </a:ext>
              </a:extLst>
            </p:cNvPr>
            <p:cNvSpPr txBox="1"/>
            <p:nvPr/>
          </p:nvSpPr>
          <p:spPr>
            <a:xfrm>
              <a:off x="9612718" y="3119950"/>
              <a:ext cx="1818120" cy="1077218"/>
            </a:xfrm>
            <a:prstGeom prst="rect">
              <a:avLst/>
            </a:prstGeom>
            <a:noFill/>
          </p:spPr>
          <p:txBody>
            <a:bodyPr wrap="square" lIns="0" tIns="0" rIns="0" bIns="0" rtlCol="0" anchor="t">
              <a:spAutoFit/>
            </a:bodyPr>
            <a:lstStyle/>
            <a:p>
              <a:pPr algn="ctr"/>
              <a:r>
                <a:rPr lang="es-ES" sz="1400" dirty="0"/>
                <a:t>Los datos permiten tomar mejores decisiones a negocio acreditando el valor de su análisis. </a:t>
              </a:r>
            </a:p>
          </p:txBody>
        </p:sp>
        <p:sp>
          <p:nvSpPr>
            <p:cNvPr id="151" name="TextBox 150">
              <a:extLst>
                <a:ext uri="{FF2B5EF4-FFF2-40B4-BE49-F238E27FC236}">
                  <a16:creationId xmlns:a16="http://schemas.microsoft.com/office/drawing/2014/main" id="{5DF82FEC-E3DE-489F-8D7D-FAC7C344628F}"/>
                </a:ext>
              </a:extLst>
            </p:cNvPr>
            <p:cNvSpPr txBox="1"/>
            <p:nvPr/>
          </p:nvSpPr>
          <p:spPr>
            <a:xfrm>
              <a:off x="9586832" y="2879078"/>
              <a:ext cx="1818120" cy="215444"/>
            </a:xfrm>
            <a:prstGeom prst="rect">
              <a:avLst/>
            </a:prstGeom>
            <a:noFill/>
          </p:spPr>
          <p:txBody>
            <a:bodyPr wrap="square" lIns="0" tIns="0" rIns="0" bIns="0" rtlCol="0" anchor="t">
              <a:spAutoFit/>
            </a:bodyPr>
            <a:lstStyle/>
            <a:p>
              <a:pPr algn="ctr"/>
              <a:r>
                <a:rPr lang="en-US" sz="1400" b="1" dirty="0"/>
                <a:t>NEGOCIO</a:t>
              </a:r>
            </a:p>
          </p:txBody>
        </p:sp>
        <p:sp>
          <p:nvSpPr>
            <p:cNvPr id="152" name="TextBox 151">
              <a:extLst>
                <a:ext uri="{FF2B5EF4-FFF2-40B4-BE49-F238E27FC236}">
                  <a16:creationId xmlns:a16="http://schemas.microsoft.com/office/drawing/2014/main" id="{0192BA2D-004D-4842-848E-9BA383C832B2}"/>
                </a:ext>
              </a:extLst>
            </p:cNvPr>
            <p:cNvSpPr txBox="1"/>
            <p:nvPr/>
          </p:nvSpPr>
          <p:spPr>
            <a:xfrm>
              <a:off x="9579553" y="2404033"/>
              <a:ext cx="1818120" cy="553998"/>
            </a:xfrm>
            <a:prstGeom prst="rect">
              <a:avLst/>
            </a:prstGeom>
            <a:noFill/>
          </p:spPr>
          <p:txBody>
            <a:bodyPr wrap="square" lIns="0" tIns="0" rIns="0" bIns="0" rtlCol="0" anchor="t">
              <a:spAutoFit/>
            </a:bodyPr>
            <a:lstStyle/>
            <a:p>
              <a:pPr algn="ctr"/>
              <a:r>
                <a:rPr lang="en-US" sz="3600" b="1" dirty="0">
                  <a:solidFill>
                    <a:schemeClr val="bg1">
                      <a:lumMod val="75000"/>
                    </a:schemeClr>
                  </a:solidFill>
                  <a:latin typeface="+mj-lt"/>
                </a:rPr>
                <a:t>01</a:t>
              </a:r>
            </a:p>
          </p:txBody>
        </p:sp>
      </p:grpSp>
      <p:grpSp>
        <p:nvGrpSpPr>
          <p:cNvPr id="154" name="Group 153">
            <a:extLst>
              <a:ext uri="{FF2B5EF4-FFF2-40B4-BE49-F238E27FC236}">
                <a16:creationId xmlns:a16="http://schemas.microsoft.com/office/drawing/2014/main" id="{C5188A30-F629-43FF-95AE-C9190DF7072A}"/>
              </a:ext>
            </a:extLst>
          </p:cNvPr>
          <p:cNvGrpSpPr/>
          <p:nvPr/>
        </p:nvGrpSpPr>
        <p:grpSpPr>
          <a:xfrm>
            <a:off x="7817480" y="2085611"/>
            <a:ext cx="2896674" cy="2555208"/>
            <a:chOff x="9579553" y="2310107"/>
            <a:chExt cx="2896674" cy="2555208"/>
          </a:xfrm>
        </p:grpSpPr>
        <p:cxnSp>
          <p:nvCxnSpPr>
            <p:cNvPr id="155" name="Straight Connector 154">
              <a:extLst>
                <a:ext uri="{FF2B5EF4-FFF2-40B4-BE49-F238E27FC236}">
                  <a16:creationId xmlns:a16="http://schemas.microsoft.com/office/drawing/2014/main" id="{C54F5960-8715-484C-872A-F13F5995BA50}"/>
                </a:ext>
              </a:extLst>
            </p:cNvPr>
            <p:cNvCxnSpPr/>
            <p:nvPr/>
          </p:nvCxnSpPr>
          <p:spPr>
            <a:xfrm flipV="1">
              <a:off x="10289830" y="4408115"/>
              <a:ext cx="0" cy="457200"/>
            </a:xfrm>
            <a:prstGeom prst="line">
              <a:avLst/>
            </a:prstGeom>
            <a:ln w="12700">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56" name="Rectangle: Rounded Corners 155">
              <a:extLst>
                <a:ext uri="{FF2B5EF4-FFF2-40B4-BE49-F238E27FC236}">
                  <a16:creationId xmlns:a16="http://schemas.microsoft.com/office/drawing/2014/main" id="{7F903673-2EA5-4A2F-86C8-D529E916ADB1}"/>
                </a:ext>
              </a:extLst>
            </p:cNvPr>
            <p:cNvSpPr/>
            <p:nvPr/>
          </p:nvSpPr>
          <p:spPr>
            <a:xfrm>
              <a:off x="9771490" y="4274599"/>
              <a:ext cx="1133475" cy="66675"/>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15317256-614A-4678-B9CE-880AB3CF1E91}"/>
                </a:ext>
              </a:extLst>
            </p:cNvPr>
            <p:cNvSpPr txBox="1"/>
            <p:nvPr/>
          </p:nvSpPr>
          <p:spPr>
            <a:xfrm>
              <a:off x="9771490" y="3150569"/>
              <a:ext cx="2704737" cy="861774"/>
            </a:xfrm>
            <a:prstGeom prst="rect">
              <a:avLst/>
            </a:prstGeom>
            <a:noFill/>
          </p:spPr>
          <p:txBody>
            <a:bodyPr wrap="square" lIns="0" tIns="0" rIns="0" bIns="0" rtlCol="0" anchor="t">
              <a:spAutoFit/>
            </a:bodyPr>
            <a:lstStyle/>
            <a:p>
              <a:pPr algn="just"/>
              <a:r>
                <a:rPr lang="es-ES" sz="1400" dirty="0"/>
                <a:t>Los modelos ayudarán a detectar patrones y prescribirá acciones para retener talento, mejorar el margen etc.</a:t>
              </a:r>
            </a:p>
          </p:txBody>
        </p:sp>
        <p:sp>
          <p:nvSpPr>
            <p:cNvPr id="158" name="TextBox 157">
              <a:extLst>
                <a:ext uri="{FF2B5EF4-FFF2-40B4-BE49-F238E27FC236}">
                  <a16:creationId xmlns:a16="http://schemas.microsoft.com/office/drawing/2014/main" id="{977A96A0-8D57-44B3-B46B-2A0E2990EEB9}"/>
                </a:ext>
              </a:extLst>
            </p:cNvPr>
            <p:cNvSpPr txBox="1"/>
            <p:nvPr/>
          </p:nvSpPr>
          <p:spPr>
            <a:xfrm>
              <a:off x="9793616" y="2830984"/>
              <a:ext cx="1818120" cy="215444"/>
            </a:xfrm>
            <a:prstGeom prst="rect">
              <a:avLst/>
            </a:prstGeom>
            <a:noFill/>
          </p:spPr>
          <p:txBody>
            <a:bodyPr wrap="square" lIns="0" tIns="0" rIns="0" bIns="0" rtlCol="0" anchor="t">
              <a:spAutoFit/>
            </a:bodyPr>
            <a:lstStyle/>
            <a:p>
              <a:pPr algn="ctr"/>
              <a:r>
                <a:rPr lang="es-ES" sz="1400" b="1" dirty="0"/>
                <a:t>D</a:t>
              </a:r>
              <a:r>
                <a:rPr lang="en-US" sz="1400" b="1" dirty="0"/>
                <a:t>ETECTAR TENDENCIAS</a:t>
              </a:r>
            </a:p>
          </p:txBody>
        </p:sp>
        <p:sp>
          <p:nvSpPr>
            <p:cNvPr id="159" name="TextBox 158">
              <a:extLst>
                <a:ext uri="{FF2B5EF4-FFF2-40B4-BE49-F238E27FC236}">
                  <a16:creationId xmlns:a16="http://schemas.microsoft.com/office/drawing/2014/main" id="{3E02251A-B095-4A15-AFE4-D2D91DEFDEBF}"/>
                </a:ext>
              </a:extLst>
            </p:cNvPr>
            <p:cNvSpPr txBox="1"/>
            <p:nvPr/>
          </p:nvSpPr>
          <p:spPr>
            <a:xfrm>
              <a:off x="9579553" y="2310107"/>
              <a:ext cx="1818120" cy="553998"/>
            </a:xfrm>
            <a:prstGeom prst="rect">
              <a:avLst/>
            </a:prstGeom>
            <a:noFill/>
          </p:spPr>
          <p:txBody>
            <a:bodyPr wrap="square" lIns="0" tIns="0" rIns="0" bIns="0" rtlCol="0" anchor="t">
              <a:spAutoFit/>
            </a:bodyPr>
            <a:lstStyle/>
            <a:p>
              <a:pPr algn="ctr"/>
              <a:r>
                <a:rPr lang="en-US" sz="3600" b="1" dirty="0">
                  <a:solidFill>
                    <a:srgbClr val="A6A6A6"/>
                  </a:solidFill>
                  <a:latin typeface="+mj-lt"/>
                </a:rPr>
                <a:t>02</a:t>
              </a:r>
            </a:p>
          </p:txBody>
        </p:sp>
      </p:grpSp>
      <p:grpSp>
        <p:nvGrpSpPr>
          <p:cNvPr id="160" name="Group 159">
            <a:extLst>
              <a:ext uri="{FF2B5EF4-FFF2-40B4-BE49-F238E27FC236}">
                <a16:creationId xmlns:a16="http://schemas.microsoft.com/office/drawing/2014/main" id="{039B7643-DEE2-41E4-A964-99A6FD096E69}"/>
              </a:ext>
            </a:extLst>
          </p:cNvPr>
          <p:cNvGrpSpPr/>
          <p:nvPr/>
        </p:nvGrpSpPr>
        <p:grpSpPr>
          <a:xfrm>
            <a:off x="5672031" y="1104793"/>
            <a:ext cx="2359512" cy="2395583"/>
            <a:chOff x="9731269" y="2138317"/>
            <a:chExt cx="2359512" cy="2395583"/>
          </a:xfrm>
        </p:grpSpPr>
        <p:cxnSp>
          <p:nvCxnSpPr>
            <p:cNvPr id="161" name="Straight Connector 160">
              <a:extLst>
                <a:ext uri="{FF2B5EF4-FFF2-40B4-BE49-F238E27FC236}">
                  <a16:creationId xmlns:a16="http://schemas.microsoft.com/office/drawing/2014/main" id="{F23CD968-ABA6-49A2-98C9-C594CAD9F320}"/>
                </a:ext>
              </a:extLst>
            </p:cNvPr>
            <p:cNvCxnSpPr/>
            <p:nvPr/>
          </p:nvCxnSpPr>
          <p:spPr>
            <a:xfrm flipV="1">
              <a:off x="10488613" y="4076700"/>
              <a:ext cx="0" cy="457200"/>
            </a:xfrm>
            <a:prstGeom prst="line">
              <a:avLst/>
            </a:prstGeom>
            <a:ln w="12700">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62" name="Rectangle: Rounded Corners 161">
              <a:extLst>
                <a:ext uri="{FF2B5EF4-FFF2-40B4-BE49-F238E27FC236}">
                  <a16:creationId xmlns:a16="http://schemas.microsoft.com/office/drawing/2014/main" id="{AE970C2A-4E71-4F30-9769-D00E9077C23C}"/>
                </a:ext>
              </a:extLst>
            </p:cNvPr>
            <p:cNvSpPr/>
            <p:nvPr/>
          </p:nvSpPr>
          <p:spPr>
            <a:xfrm>
              <a:off x="9921876" y="4010025"/>
              <a:ext cx="1133475" cy="66675"/>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EA730EBB-A6DA-4BFC-8F56-80939C51C21D}"/>
                </a:ext>
              </a:extLst>
            </p:cNvPr>
            <p:cNvSpPr txBox="1"/>
            <p:nvPr/>
          </p:nvSpPr>
          <p:spPr>
            <a:xfrm>
              <a:off x="9921876" y="3093859"/>
              <a:ext cx="2168904" cy="861774"/>
            </a:xfrm>
            <a:prstGeom prst="rect">
              <a:avLst/>
            </a:prstGeom>
            <a:noFill/>
          </p:spPr>
          <p:txBody>
            <a:bodyPr wrap="square" lIns="0" tIns="0" rIns="0" bIns="0" rtlCol="0" anchor="t">
              <a:spAutoFit/>
            </a:bodyPr>
            <a:lstStyle/>
            <a:p>
              <a:pPr algn="just"/>
              <a:r>
                <a:rPr lang="es-ES" sz="1400" dirty="0"/>
                <a:t>Convencer a la plantilla del uso de datos para extraer conclusiones y sentirse cuidada</a:t>
              </a:r>
            </a:p>
          </p:txBody>
        </p:sp>
        <p:sp>
          <p:nvSpPr>
            <p:cNvPr id="164" name="TextBox 163">
              <a:extLst>
                <a:ext uri="{FF2B5EF4-FFF2-40B4-BE49-F238E27FC236}">
                  <a16:creationId xmlns:a16="http://schemas.microsoft.com/office/drawing/2014/main" id="{ABA0D3A4-1D0C-4208-8889-B19FC41F59C0}"/>
                </a:ext>
              </a:extLst>
            </p:cNvPr>
            <p:cNvSpPr txBox="1"/>
            <p:nvPr/>
          </p:nvSpPr>
          <p:spPr>
            <a:xfrm>
              <a:off x="9731269" y="2628489"/>
              <a:ext cx="2359512" cy="430887"/>
            </a:xfrm>
            <a:prstGeom prst="rect">
              <a:avLst/>
            </a:prstGeom>
            <a:noFill/>
          </p:spPr>
          <p:txBody>
            <a:bodyPr wrap="square" lIns="0" tIns="0" rIns="0" bIns="0" rtlCol="0" anchor="t">
              <a:spAutoFit/>
            </a:bodyPr>
            <a:lstStyle/>
            <a:p>
              <a:pPr algn="just"/>
              <a:r>
                <a:rPr lang="en-US" sz="1400" b="1" dirty="0"/>
                <a:t>AYUDAR A LA PLANTILLA A CENTRARSE EN LO QUE IMPORTA</a:t>
              </a:r>
            </a:p>
          </p:txBody>
        </p:sp>
        <p:sp>
          <p:nvSpPr>
            <p:cNvPr id="165" name="TextBox 164">
              <a:extLst>
                <a:ext uri="{FF2B5EF4-FFF2-40B4-BE49-F238E27FC236}">
                  <a16:creationId xmlns:a16="http://schemas.microsoft.com/office/drawing/2014/main" id="{A3B087AE-D8D0-4CC5-836E-A1FE8262E85D}"/>
                </a:ext>
              </a:extLst>
            </p:cNvPr>
            <p:cNvSpPr txBox="1"/>
            <p:nvPr/>
          </p:nvSpPr>
          <p:spPr>
            <a:xfrm>
              <a:off x="9960286" y="2138317"/>
              <a:ext cx="1818120" cy="553998"/>
            </a:xfrm>
            <a:prstGeom prst="rect">
              <a:avLst/>
            </a:prstGeom>
            <a:noFill/>
          </p:spPr>
          <p:txBody>
            <a:bodyPr wrap="square" lIns="0" tIns="0" rIns="0" bIns="0" rtlCol="0" anchor="t">
              <a:spAutoFit/>
            </a:bodyPr>
            <a:lstStyle/>
            <a:p>
              <a:pPr algn="ctr"/>
              <a:r>
                <a:rPr lang="en-US" sz="3600" b="1" dirty="0">
                  <a:solidFill>
                    <a:schemeClr val="tx1">
                      <a:lumMod val="50000"/>
                      <a:lumOff val="50000"/>
                    </a:schemeClr>
                  </a:solidFill>
                  <a:latin typeface="+mj-lt"/>
                </a:rPr>
                <a:t>03</a:t>
              </a:r>
            </a:p>
          </p:txBody>
        </p:sp>
      </p:grpSp>
      <p:grpSp>
        <p:nvGrpSpPr>
          <p:cNvPr id="166" name="Group 165">
            <a:extLst>
              <a:ext uri="{FF2B5EF4-FFF2-40B4-BE49-F238E27FC236}">
                <a16:creationId xmlns:a16="http://schemas.microsoft.com/office/drawing/2014/main" id="{BD55314F-D537-4C11-BC66-DFA85C1264DF}"/>
              </a:ext>
            </a:extLst>
          </p:cNvPr>
          <p:cNvGrpSpPr/>
          <p:nvPr/>
        </p:nvGrpSpPr>
        <p:grpSpPr>
          <a:xfrm>
            <a:off x="2778933" y="136668"/>
            <a:ext cx="3317068" cy="2188016"/>
            <a:chOff x="8628024" y="2241692"/>
            <a:chExt cx="3133824" cy="2292208"/>
          </a:xfrm>
        </p:grpSpPr>
        <p:cxnSp>
          <p:nvCxnSpPr>
            <p:cNvPr id="167" name="Straight Connector 166">
              <a:extLst>
                <a:ext uri="{FF2B5EF4-FFF2-40B4-BE49-F238E27FC236}">
                  <a16:creationId xmlns:a16="http://schemas.microsoft.com/office/drawing/2014/main" id="{258A8E40-5399-4B15-AFBD-011EA4327E70}"/>
                </a:ext>
              </a:extLst>
            </p:cNvPr>
            <p:cNvCxnSpPr/>
            <p:nvPr/>
          </p:nvCxnSpPr>
          <p:spPr>
            <a:xfrm flipV="1">
              <a:off x="10488613" y="4076700"/>
              <a:ext cx="0" cy="457200"/>
            </a:xfrm>
            <a:prstGeom prst="line">
              <a:avLst/>
            </a:prstGeom>
            <a:ln w="12700">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68" name="Rectangle: Rounded Corners 167">
              <a:extLst>
                <a:ext uri="{FF2B5EF4-FFF2-40B4-BE49-F238E27FC236}">
                  <a16:creationId xmlns:a16="http://schemas.microsoft.com/office/drawing/2014/main" id="{8AAA0B5A-0BE4-4465-B210-7403CF31726B}"/>
                </a:ext>
              </a:extLst>
            </p:cNvPr>
            <p:cNvSpPr/>
            <p:nvPr/>
          </p:nvSpPr>
          <p:spPr>
            <a:xfrm>
              <a:off x="9921876" y="4010025"/>
              <a:ext cx="1133475" cy="66675"/>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952762D0-5EC7-49BA-9048-82B4DAFFB556}"/>
                </a:ext>
              </a:extLst>
            </p:cNvPr>
            <p:cNvSpPr txBox="1"/>
            <p:nvPr/>
          </p:nvSpPr>
          <p:spPr>
            <a:xfrm>
              <a:off x="8628024" y="3203177"/>
              <a:ext cx="3133824" cy="677109"/>
            </a:xfrm>
            <a:prstGeom prst="rect">
              <a:avLst/>
            </a:prstGeom>
            <a:noFill/>
          </p:spPr>
          <p:txBody>
            <a:bodyPr wrap="square" lIns="0" tIns="0" rIns="0" bIns="0" rtlCol="0" anchor="t">
              <a:spAutoFit/>
            </a:bodyPr>
            <a:lstStyle/>
            <a:p>
              <a:pPr algn="just"/>
              <a:r>
                <a:rPr lang="es-ES" sz="1400" dirty="0"/>
                <a:t>Se debe monitorizar el modelo para desarrollar nuevos métodos y mejorar constantemente los algoritmos</a:t>
              </a:r>
            </a:p>
          </p:txBody>
        </p:sp>
        <p:sp>
          <p:nvSpPr>
            <p:cNvPr id="170" name="TextBox 169">
              <a:extLst>
                <a:ext uri="{FF2B5EF4-FFF2-40B4-BE49-F238E27FC236}">
                  <a16:creationId xmlns:a16="http://schemas.microsoft.com/office/drawing/2014/main" id="{8EE25253-9DA9-4835-93F8-A033E378D47A}"/>
                </a:ext>
              </a:extLst>
            </p:cNvPr>
            <p:cNvSpPr txBox="1"/>
            <p:nvPr/>
          </p:nvSpPr>
          <p:spPr>
            <a:xfrm>
              <a:off x="9579553" y="3005406"/>
              <a:ext cx="1818120" cy="215444"/>
            </a:xfrm>
            <a:prstGeom prst="rect">
              <a:avLst/>
            </a:prstGeom>
            <a:noFill/>
          </p:spPr>
          <p:txBody>
            <a:bodyPr wrap="square" lIns="0" tIns="0" rIns="0" bIns="0" rtlCol="0" anchor="t">
              <a:spAutoFit/>
            </a:bodyPr>
            <a:lstStyle/>
            <a:p>
              <a:pPr algn="ctr"/>
              <a:endParaRPr lang="en-US" sz="1400" b="1" dirty="0"/>
            </a:p>
          </p:txBody>
        </p:sp>
        <p:sp>
          <p:nvSpPr>
            <p:cNvPr id="171" name="TextBox 170">
              <a:extLst>
                <a:ext uri="{FF2B5EF4-FFF2-40B4-BE49-F238E27FC236}">
                  <a16:creationId xmlns:a16="http://schemas.microsoft.com/office/drawing/2014/main" id="{B51AC6C7-27FE-4438-A4C3-99D822B754D2}"/>
                </a:ext>
              </a:extLst>
            </p:cNvPr>
            <p:cNvSpPr txBox="1"/>
            <p:nvPr/>
          </p:nvSpPr>
          <p:spPr>
            <a:xfrm>
              <a:off x="9495934" y="2241692"/>
              <a:ext cx="1818120" cy="553998"/>
            </a:xfrm>
            <a:prstGeom prst="rect">
              <a:avLst/>
            </a:prstGeom>
            <a:noFill/>
          </p:spPr>
          <p:txBody>
            <a:bodyPr wrap="square" lIns="0" tIns="0" rIns="0" bIns="0" rtlCol="0" anchor="t">
              <a:spAutoFit/>
            </a:bodyPr>
            <a:lstStyle/>
            <a:p>
              <a:pPr algn="ctr"/>
              <a:r>
                <a:rPr lang="en-US" sz="3600" b="1" dirty="0">
                  <a:solidFill>
                    <a:schemeClr val="tx1">
                      <a:lumMod val="65000"/>
                      <a:lumOff val="35000"/>
                    </a:schemeClr>
                  </a:solidFill>
                  <a:latin typeface="+mj-lt"/>
                </a:rPr>
                <a:t>04</a:t>
              </a:r>
            </a:p>
          </p:txBody>
        </p:sp>
      </p:grpSp>
      <p:cxnSp>
        <p:nvCxnSpPr>
          <p:cNvPr id="172" name="Straight Connector 171">
            <a:extLst>
              <a:ext uri="{FF2B5EF4-FFF2-40B4-BE49-F238E27FC236}">
                <a16:creationId xmlns:a16="http://schemas.microsoft.com/office/drawing/2014/main" id="{6B4CDC51-7CB0-46C3-BA13-909CB8AD608A}"/>
              </a:ext>
            </a:extLst>
          </p:cNvPr>
          <p:cNvCxnSpPr>
            <a:cxnSpLocks/>
          </p:cNvCxnSpPr>
          <p:nvPr/>
        </p:nvCxnSpPr>
        <p:spPr>
          <a:xfrm flipV="1">
            <a:off x="3287713" y="1585081"/>
            <a:ext cx="0" cy="1580261"/>
          </a:xfrm>
          <a:prstGeom prst="line">
            <a:avLst/>
          </a:prstGeom>
          <a:ln w="12700">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9709A106-6FEF-4C62-BE6C-20A408043F63}"/>
              </a:ext>
            </a:extLst>
          </p:cNvPr>
          <p:cNvSpPr txBox="1"/>
          <p:nvPr/>
        </p:nvSpPr>
        <p:spPr>
          <a:xfrm>
            <a:off x="577412" y="4025266"/>
            <a:ext cx="3930295" cy="1231106"/>
          </a:xfrm>
          <a:prstGeom prst="rect">
            <a:avLst/>
          </a:prstGeom>
          <a:noFill/>
        </p:spPr>
        <p:txBody>
          <a:bodyPr wrap="square" lIns="0" tIns="0" rIns="0" bIns="0" rtlCol="0">
            <a:spAutoFit/>
          </a:bodyPr>
          <a:lstStyle/>
          <a:p>
            <a:pPr algn="just"/>
            <a:r>
              <a:rPr lang="es-ES" sz="1600" dirty="0"/>
              <a:t>Analizar los datos de los que dispone una empresa, con independencia de su tamaño, le va a permitir tomar mejores decisiones y basadas los mismos, no en opiniones y/o intuiciones.</a:t>
            </a:r>
          </a:p>
        </p:txBody>
      </p:sp>
      <p:sp>
        <p:nvSpPr>
          <p:cNvPr id="179" name="Freeform 4346">
            <a:extLst>
              <a:ext uri="{FF2B5EF4-FFF2-40B4-BE49-F238E27FC236}">
                <a16:creationId xmlns:a16="http://schemas.microsoft.com/office/drawing/2014/main" id="{74DB9880-D428-4A20-998C-92EA28E0F738}"/>
              </a:ext>
            </a:extLst>
          </p:cNvPr>
          <p:cNvSpPr>
            <a:spLocks noEditPoints="1"/>
          </p:cNvSpPr>
          <p:nvPr/>
        </p:nvSpPr>
        <p:spPr bwMode="auto">
          <a:xfrm>
            <a:off x="1840873" y="5441514"/>
            <a:ext cx="285750" cy="285750"/>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80" name="Group 179">
            <a:extLst>
              <a:ext uri="{FF2B5EF4-FFF2-40B4-BE49-F238E27FC236}">
                <a16:creationId xmlns:a16="http://schemas.microsoft.com/office/drawing/2014/main" id="{B31CEA8B-295B-40CD-A643-DBAA0753A41C}"/>
              </a:ext>
            </a:extLst>
          </p:cNvPr>
          <p:cNvGrpSpPr/>
          <p:nvPr/>
        </p:nvGrpSpPr>
        <p:grpSpPr>
          <a:xfrm>
            <a:off x="2782327" y="5441514"/>
            <a:ext cx="285750" cy="285751"/>
            <a:chOff x="7594600" y="5349875"/>
            <a:chExt cx="285750" cy="285751"/>
          </a:xfrm>
          <a:solidFill>
            <a:srgbClr val="92D050"/>
          </a:solidFill>
        </p:grpSpPr>
        <p:sp>
          <p:nvSpPr>
            <p:cNvPr id="181" name="Freeform 3459">
              <a:extLst>
                <a:ext uri="{FF2B5EF4-FFF2-40B4-BE49-F238E27FC236}">
                  <a16:creationId xmlns:a16="http://schemas.microsoft.com/office/drawing/2014/main" id="{10A6249C-0192-43C9-B57E-FFAE42383C41}"/>
                </a:ext>
              </a:extLst>
            </p:cNvPr>
            <p:cNvSpPr>
              <a:spLocks/>
            </p:cNvSpPr>
            <p:nvPr/>
          </p:nvSpPr>
          <p:spPr bwMode="auto">
            <a:xfrm>
              <a:off x="7594600" y="5349875"/>
              <a:ext cx="195262" cy="238125"/>
            </a:xfrm>
            <a:custGeom>
              <a:avLst/>
              <a:gdLst>
                <a:gd name="T0" fmla="*/ 412 w 491"/>
                <a:gd name="T1" fmla="*/ 384 h 602"/>
                <a:gd name="T2" fmla="*/ 376 w 491"/>
                <a:gd name="T3" fmla="*/ 370 h 602"/>
                <a:gd name="T4" fmla="*/ 361 w 491"/>
                <a:gd name="T5" fmla="*/ 307 h 602"/>
                <a:gd name="T6" fmla="*/ 379 w 491"/>
                <a:gd name="T7" fmla="*/ 288 h 602"/>
                <a:gd name="T8" fmla="*/ 397 w 491"/>
                <a:gd name="T9" fmla="*/ 252 h 602"/>
                <a:gd name="T10" fmla="*/ 406 w 491"/>
                <a:gd name="T11" fmla="*/ 214 h 602"/>
                <a:gd name="T12" fmla="*/ 415 w 491"/>
                <a:gd name="T13" fmla="*/ 202 h 602"/>
                <a:gd name="T14" fmla="*/ 420 w 491"/>
                <a:gd name="T15" fmla="*/ 183 h 602"/>
                <a:gd name="T16" fmla="*/ 416 w 491"/>
                <a:gd name="T17" fmla="*/ 152 h 602"/>
                <a:gd name="T18" fmla="*/ 412 w 491"/>
                <a:gd name="T19" fmla="*/ 121 h 602"/>
                <a:gd name="T20" fmla="*/ 420 w 491"/>
                <a:gd name="T21" fmla="*/ 78 h 602"/>
                <a:gd name="T22" fmla="*/ 415 w 491"/>
                <a:gd name="T23" fmla="*/ 45 h 602"/>
                <a:gd name="T24" fmla="*/ 402 w 491"/>
                <a:gd name="T25" fmla="*/ 27 h 602"/>
                <a:gd name="T26" fmla="*/ 383 w 491"/>
                <a:gd name="T27" fmla="*/ 15 h 602"/>
                <a:gd name="T28" fmla="*/ 342 w 491"/>
                <a:gd name="T29" fmla="*/ 3 h 602"/>
                <a:gd name="T30" fmla="*/ 292 w 491"/>
                <a:gd name="T31" fmla="*/ 0 h 602"/>
                <a:gd name="T32" fmla="*/ 245 w 491"/>
                <a:gd name="T33" fmla="*/ 9 h 602"/>
                <a:gd name="T34" fmla="*/ 213 w 491"/>
                <a:gd name="T35" fmla="*/ 27 h 602"/>
                <a:gd name="T36" fmla="*/ 202 w 491"/>
                <a:gd name="T37" fmla="*/ 42 h 602"/>
                <a:gd name="T38" fmla="*/ 181 w 491"/>
                <a:gd name="T39" fmla="*/ 44 h 602"/>
                <a:gd name="T40" fmla="*/ 163 w 491"/>
                <a:gd name="T41" fmla="*/ 56 h 602"/>
                <a:gd name="T42" fmla="*/ 154 w 491"/>
                <a:gd name="T43" fmla="*/ 87 h 602"/>
                <a:gd name="T44" fmla="*/ 164 w 491"/>
                <a:gd name="T45" fmla="*/ 138 h 602"/>
                <a:gd name="T46" fmla="*/ 159 w 491"/>
                <a:gd name="T47" fmla="*/ 144 h 602"/>
                <a:gd name="T48" fmla="*/ 150 w 491"/>
                <a:gd name="T49" fmla="*/ 162 h 602"/>
                <a:gd name="T50" fmla="*/ 149 w 491"/>
                <a:gd name="T51" fmla="*/ 184 h 602"/>
                <a:gd name="T52" fmla="*/ 154 w 491"/>
                <a:gd name="T53" fmla="*/ 201 h 602"/>
                <a:gd name="T54" fmla="*/ 163 w 491"/>
                <a:gd name="T55" fmla="*/ 214 h 602"/>
                <a:gd name="T56" fmla="*/ 170 w 491"/>
                <a:gd name="T57" fmla="*/ 237 h 602"/>
                <a:gd name="T58" fmla="*/ 180 w 491"/>
                <a:gd name="T59" fmla="*/ 271 h 602"/>
                <a:gd name="T60" fmla="*/ 203 w 491"/>
                <a:gd name="T61" fmla="*/ 306 h 602"/>
                <a:gd name="T62" fmla="*/ 216 w 491"/>
                <a:gd name="T63" fmla="*/ 364 h 602"/>
                <a:gd name="T64" fmla="*/ 171 w 491"/>
                <a:gd name="T65" fmla="*/ 381 h 602"/>
                <a:gd name="T66" fmla="*/ 105 w 491"/>
                <a:gd name="T67" fmla="*/ 401 h 602"/>
                <a:gd name="T68" fmla="*/ 46 w 491"/>
                <a:gd name="T69" fmla="*/ 428 h 602"/>
                <a:gd name="T70" fmla="*/ 22 w 491"/>
                <a:gd name="T71" fmla="*/ 449 h 602"/>
                <a:gd name="T72" fmla="*/ 10 w 491"/>
                <a:gd name="T73" fmla="*/ 479 h 602"/>
                <a:gd name="T74" fmla="*/ 3 w 491"/>
                <a:gd name="T75" fmla="*/ 540 h 602"/>
                <a:gd name="T76" fmla="*/ 1 w 491"/>
                <a:gd name="T77" fmla="*/ 594 h 602"/>
                <a:gd name="T78" fmla="*/ 12 w 491"/>
                <a:gd name="T79" fmla="*/ 602 h 602"/>
                <a:gd name="T80" fmla="*/ 412 w 491"/>
                <a:gd name="T81" fmla="*/ 572 h 602"/>
                <a:gd name="T82" fmla="*/ 409 w 491"/>
                <a:gd name="T83" fmla="*/ 531 h 602"/>
                <a:gd name="T84" fmla="*/ 415 w 491"/>
                <a:gd name="T85" fmla="*/ 500 h 602"/>
                <a:gd name="T86" fmla="*/ 426 w 491"/>
                <a:gd name="T87" fmla="*/ 472 h 602"/>
                <a:gd name="T88" fmla="*/ 443 w 491"/>
                <a:gd name="T89" fmla="*/ 447 h 602"/>
                <a:gd name="T90" fmla="*/ 465 w 491"/>
                <a:gd name="T91" fmla="*/ 427 h 602"/>
                <a:gd name="T92" fmla="*/ 491 w 491"/>
                <a:gd name="T93" fmla="*/ 41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1" h="602">
                  <a:moveTo>
                    <a:pt x="491" y="411"/>
                  </a:moveTo>
                  <a:lnTo>
                    <a:pt x="424" y="388"/>
                  </a:lnTo>
                  <a:lnTo>
                    <a:pt x="412" y="384"/>
                  </a:lnTo>
                  <a:lnTo>
                    <a:pt x="401" y="379"/>
                  </a:lnTo>
                  <a:lnTo>
                    <a:pt x="389" y="375"/>
                  </a:lnTo>
                  <a:lnTo>
                    <a:pt x="376" y="370"/>
                  </a:lnTo>
                  <a:lnTo>
                    <a:pt x="369" y="368"/>
                  </a:lnTo>
                  <a:lnTo>
                    <a:pt x="361" y="364"/>
                  </a:lnTo>
                  <a:lnTo>
                    <a:pt x="361" y="307"/>
                  </a:lnTo>
                  <a:lnTo>
                    <a:pt x="366" y="302"/>
                  </a:lnTo>
                  <a:lnTo>
                    <a:pt x="373" y="297"/>
                  </a:lnTo>
                  <a:lnTo>
                    <a:pt x="379" y="288"/>
                  </a:lnTo>
                  <a:lnTo>
                    <a:pt x="385" y="279"/>
                  </a:lnTo>
                  <a:lnTo>
                    <a:pt x="392" y="266"/>
                  </a:lnTo>
                  <a:lnTo>
                    <a:pt x="397" y="252"/>
                  </a:lnTo>
                  <a:lnTo>
                    <a:pt x="401" y="235"/>
                  </a:lnTo>
                  <a:lnTo>
                    <a:pt x="402" y="216"/>
                  </a:lnTo>
                  <a:lnTo>
                    <a:pt x="406" y="214"/>
                  </a:lnTo>
                  <a:lnTo>
                    <a:pt x="410" y="211"/>
                  </a:lnTo>
                  <a:lnTo>
                    <a:pt x="412" y="207"/>
                  </a:lnTo>
                  <a:lnTo>
                    <a:pt x="415" y="202"/>
                  </a:lnTo>
                  <a:lnTo>
                    <a:pt x="417" y="197"/>
                  </a:lnTo>
                  <a:lnTo>
                    <a:pt x="419" y="191"/>
                  </a:lnTo>
                  <a:lnTo>
                    <a:pt x="420" y="183"/>
                  </a:lnTo>
                  <a:lnTo>
                    <a:pt x="420" y="175"/>
                  </a:lnTo>
                  <a:lnTo>
                    <a:pt x="420" y="164"/>
                  </a:lnTo>
                  <a:lnTo>
                    <a:pt x="416" y="152"/>
                  </a:lnTo>
                  <a:lnTo>
                    <a:pt x="412" y="144"/>
                  </a:lnTo>
                  <a:lnTo>
                    <a:pt x="406" y="137"/>
                  </a:lnTo>
                  <a:lnTo>
                    <a:pt x="412" y="121"/>
                  </a:lnTo>
                  <a:lnTo>
                    <a:pt x="417" y="101"/>
                  </a:lnTo>
                  <a:lnTo>
                    <a:pt x="419" y="89"/>
                  </a:lnTo>
                  <a:lnTo>
                    <a:pt x="420" y="78"/>
                  </a:lnTo>
                  <a:lnTo>
                    <a:pt x="420" y="65"/>
                  </a:lnTo>
                  <a:lnTo>
                    <a:pt x="417" y="53"/>
                  </a:lnTo>
                  <a:lnTo>
                    <a:pt x="415" y="45"/>
                  </a:lnTo>
                  <a:lnTo>
                    <a:pt x="412" y="39"/>
                  </a:lnTo>
                  <a:lnTo>
                    <a:pt x="407" y="34"/>
                  </a:lnTo>
                  <a:lnTo>
                    <a:pt x="402" y="27"/>
                  </a:lnTo>
                  <a:lnTo>
                    <a:pt x="397" y="24"/>
                  </a:lnTo>
                  <a:lnTo>
                    <a:pt x="391" y="18"/>
                  </a:lnTo>
                  <a:lnTo>
                    <a:pt x="383" y="15"/>
                  </a:lnTo>
                  <a:lnTo>
                    <a:pt x="375" y="12"/>
                  </a:lnTo>
                  <a:lnTo>
                    <a:pt x="360" y="7"/>
                  </a:lnTo>
                  <a:lnTo>
                    <a:pt x="342" y="3"/>
                  </a:lnTo>
                  <a:lnTo>
                    <a:pt x="325" y="0"/>
                  </a:lnTo>
                  <a:lnTo>
                    <a:pt x="307" y="0"/>
                  </a:lnTo>
                  <a:lnTo>
                    <a:pt x="292" y="0"/>
                  </a:lnTo>
                  <a:lnTo>
                    <a:pt x="276" y="2"/>
                  </a:lnTo>
                  <a:lnTo>
                    <a:pt x="261" y="6"/>
                  </a:lnTo>
                  <a:lnTo>
                    <a:pt x="245" y="9"/>
                  </a:lnTo>
                  <a:lnTo>
                    <a:pt x="231" y="16"/>
                  </a:lnTo>
                  <a:lnTo>
                    <a:pt x="218" y="22"/>
                  </a:lnTo>
                  <a:lnTo>
                    <a:pt x="213" y="27"/>
                  </a:lnTo>
                  <a:lnTo>
                    <a:pt x="208" y="31"/>
                  </a:lnTo>
                  <a:lnTo>
                    <a:pt x="204" y="36"/>
                  </a:lnTo>
                  <a:lnTo>
                    <a:pt x="202" y="42"/>
                  </a:lnTo>
                  <a:lnTo>
                    <a:pt x="194" y="42"/>
                  </a:lnTo>
                  <a:lnTo>
                    <a:pt x="188" y="43"/>
                  </a:lnTo>
                  <a:lnTo>
                    <a:pt x="181" y="44"/>
                  </a:lnTo>
                  <a:lnTo>
                    <a:pt x="176" y="45"/>
                  </a:lnTo>
                  <a:lnTo>
                    <a:pt x="168" y="51"/>
                  </a:lnTo>
                  <a:lnTo>
                    <a:pt x="163" y="56"/>
                  </a:lnTo>
                  <a:lnTo>
                    <a:pt x="158" y="65"/>
                  </a:lnTo>
                  <a:lnTo>
                    <a:pt x="156" y="75"/>
                  </a:lnTo>
                  <a:lnTo>
                    <a:pt x="154" y="87"/>
                  </a:lnTo>
                  <a:lnTo>
                    <a:pt x="156" y="98"/>
                  </a:lnTo>
                  <a:lnTo>
                    <a:pt x="159" y="120"/>
                  </a:lnTo>
                  <a:lnTo>
                    <a:pt x="164" y="138"/>
                  </a:lnTo>
                  <a:lnTo>
                    <a:pt x="164" y="139"/>
                  </a:lnTo>
                  <a:lnTo>
                    <a:pt x="164" y="139"/>
                  </a:lnTo>
                  <a:lnTo>
                    <a:pt x="159" y="144"/>
                  </a:lnTo>
                  <a:lnTo>
                    <a:pt x="154" y="151"/>
                  </a:lnTo>
                  <a:lnTo>
                    <a:pt x="152" y="156"/>
                  </a:lnTo>
                  <a:lnTo>
                    <a:pt x="150" y="162"/>
                  </a:lnTo>
                  <a:lnTo>
                    <a:pt x="149" y="170"/>
                  </a:lnTo>
                  <a:lnTo>
                    <a:pt x="149" y="176"/>
                  </a:lnTo>
                  <a:lnTo>
                    <a:pt x="149" y="184"/>
                  </a:lnTo>
                  <a:lnTo>
                    <a:pt x="150" y="191"/>
                  </a:lnTo>
                  <a:lnTo>
                    <a:pt x="152" y="196"/>
                  </a:lnTo>
                  <a:lnTo>
                    <a:pt x="154" y="201"/>
                  </a:lnTo>
                  <a:lnTo>
                    <a:pt x="157" y="206"/>
                  </a:lnTo>
                  <a:lnTo>
                    <a:pt x="159" y="210"/>
                  </a:lnTo>
                  <a:lnTo>
                    <a:pt x="163" y="214"/>
                  </a:lnTo>
                  <a:lnTo>
                    <a:pt x="167" y="216"/>
                  </a:lnTo>
                  <a:lnTo>
                    <a:pt x="168" y="227"/>
                  </a:lnTo>
                  <a:lnTo>
                    <a:pt x="170" y="237"/>
                  </a:lnTo>
                  <a:lnTo>
                    <a:pt x="171" y="246"/>
                  </a:lnTo>
                  <a:lnTo>
                    <a:pt x="173" y="255"/>
                  </a:lnTo>
                  <a:lnTo>
                    <a:pt x="180" y="271"/>
                  </a:lnTo>
                  <a:lnTo>
                    <a:pt x="188" y="286"/>
                  </a:lnTo>
                  <a:lnTo>
                    <a:pt x="195" y="297"/>
                  </a:lnTo>
                  <a:lnTo>
                    <a:pt x="203" y="306"/>
                  </a:lnTo>
                  <a:lnTo>
                    <a:pt x="211" y="314"/>
                  </a:lnTo>
                  <a:lnTo>
                    <a:pt x="216" y="319"/>
                  </a:lnTo>
                  <a:lnTo>
                    <a:pt x="216" y="364"/>
                  </a:lnTo>
                  <a:lnTo>
                    <a:pt x="202" y="369"/>
                  </a:lnTo>
                  <a:lnTo>
                    <a:pt x="186" y="375"/>
                  </a:lnTo>
                  <a:lnTo>
                    <a:pt x="171" y="381"/>
                  </a:lnTo>
                  <a:lnTo>
                    <a:pt x="156" y="384"/>
                  </a:lnTo>
                  <a:lnTo>
                    <a:pt x="130" y="393"/>
                  </a:lnTo>
                  <a:lnTo>
                    <a:pt x="105" y="401"/>
                  </a:lnTo>
                  <a:lnTo>
                    <a:pt x="84" y="410"/>
                  </a:lnTo>
                  <a:lnTo>
                    <a:pt x="64" y="419"/>
                  </a:lnTo>
                  <a:lnTo>
                    <a:pt x="46" y="428"/>
                  </a:lnTo>
                  <a:lnTo>
                    <a:pt x="32" y="438"/>
                  </a:lnTo>
                  <a:lnTo>
                    <a:pt x="27" y="444"/>
                  </a:lnTo>
                  <a:lnTo>
                    <a:pt x="22" y="449"/>
                  </a:lnTo>
                  <a:lnTo>
                    <a:pt x="18" y="455"/>
                  </a:lnTo>
                  <a:lnTo>
                    <a:pt x="16" y="460"/>
                  </a:lnTo>
                  <a:lnTo>
                    <a:pt x="10" y="479"/>
                  </a:lnTo>
                  <a:lnTo>
                    <a:pt x="7" y="499"/>
                  </a:lnTo>
                  <a:lnTo>
                    <a:pt x="4" y="521"/>
                  </a:lnTo>
                  <a:lnTo>
                    <a:pt x="3" y="540"/>
                  </a:lnTo>
                  <a:lnTo>
                    <a:pt x="0" y="573"/>
                  </a:lnTo>
                  <a:lnTo>
                    <a:pt x="0" y="589"/>
                  </a:lnTo>
                  <a:lnTo>
                    <a:pt x="1" y="594"/>
                  </a:lnTo>
                  <a:lnTo>
                    <a:pt x="4" y="598"/>
                  </a:lnTo>
                  <a:lnTo>
                    <a:pt x="8" y="600"/>
                  </a:lnTo>
                  <a:lnTo>
                    <a:pt x="12" y="602"/>
                  </a:lnTo>
                  <a:lnTo>
                    <a:pt x="421" y="602"/>
                  </a:lnTo>
                  <a:lnTo>
                    <a:pt x="416" y="587"/>
                  </a:lnTo>
                  <a:lnTo>
                    <a:pt x="412" y="572"/>
                  </a:lnTo>
                  <a:lnTo>
                    <a:pt x="410" y="557"/>
                  </a:lnTo>
                  <a:lnTo>
                    <a:pt x="409" y="541"/>
                  </a:lnTo>
                  <a:lnTo>
                    <a:pt x="409" y="531"/>
                  </a:lnTo>
                  <a:lnTo>
                    <a:pt x="410" y="519"/>
                  </a:lnTo>
                  <a:lnTo>
                    <a:pt x="412" y="509"/>
                  </a:lnTo>
                  <a:lnTo>
                    <a:pt x="415" y="500"/>
                  </a:lnTo>
                  <a:lnTo>
                    <a:pt x="417" y="490"/>
                  </a:lnTo>
                  <a:lnTo>
                    <a:pt x="421" y="481"/>
                  </a:lnTo>
                  <a:lnTo>
                    <a:pt x="426" y="472"/>
                  </a:lnTo>
                  <a:lnTo>
                    <a:pt x="432" y="463"/>
                  </a:lnTo>
                  <a:lnTo>
                    <a:pt x="437" y="455"/>
                  </a:lnTo>
                  <a:lnTo>
                    <a:pt x="443" y="447"/>
                  </a:lnTo>
                  <a:lnTo>
                    <a:pt x="450" y="440"/>
                  </a:lnTo>
                  <a:lnTo>
                    <a:pt x="457" y="433"/>
                  </a:lnTo>
                  <a:lnTo>
                    <a:pt x="465" y="427"/>
                  </a:lnTo>
                  <a:lnTo>
                    <a:pt x="473" y="420"/>
                  </a:lnTo>
                  <a:lnTo>
                    <a:pt x="482" y="415"/>
                  </a:lnTo>
                  <a:lnTo>
                    <a:pt x="491"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460">
              <a:extLst>
                <a:ext uri="{FF2B5EF4-FFF2-40B4-BE49-F238E27FC236}">
                  <a16:creationId xmlns:a16="http://schemas.microsoft.com/office/drawing/2014/main" id="{874BDCD3-3B72-4F33-A4AA-C949B20F8626}"/>
                </a:ext>
              </a:extLst>
            </p:cNvPr>
            <p:cNvSpPr>
              <a:spLocks noEditPoints="1"/>
            </p:cNvSpPr>
            <p:nvPr/>
          </p:nvSpPr>
          <p:spPr bwMode="auto">
            <a:xfrm>
              <a:off x="7766050" y="5516563"/>
              <a:ext cx="114300" cy="119063"/>
            </a:xfrm>
            <a:custGeom>
              <a:avLst/>
              <a:gdLst>
                <a:gd name="T0" fmla="*/ 100 w 288"/>
                <a:gd name="T1" fmla="*/ 215 h 301"/>
                <a:gd name="T2" fmla="*/ 74 w 288"/>
                <a:gd name="T3" fmla="*/ 206 h 301"/>
                <a:gd name="T4" fmla="*/ 51 w 288"/>
                <a:gd name="T5" fmla="*/ 189 h 301"/>
                <a:gd name="T6" fmla="*/ 36 w 288"/>
                <a:gd name="T7" fmla="*/ 166 h 301"/>
                <a:gd name="T8" fmla="*/ 26 w 288"/>
                <a:gd name="T9" fmla="*/ 140 h 301"/>
                <a:gd name="T10" fmla="*/ 24 w 288"/>
                <a:gd name="T11" fmla="*/ 111 h 301"/>
                <a:gd name="T12" fmla="*/ 31 w 288"/>
                <a:gd name="T13" fmla="*/ 84 h 301"/>
                <a:gd name="T14" fmla="*/ 46 w 288"/>
                <a:gd name="T15" fmla="*/ 59 h 301"/>
                <a:gd name="T16" fmla="*/ 65 w 288"/>
                <a:gd name="T17" fmla="*/ 42 h 301"/>
                <a:gd name="T18" fmla="*/ 91 w 288"/>
                <a:gd name="T19" fmla="*/ 29 h 301"/>
                <a:gd name="T20" fmla="*/ 119 w 288"/>
                <a:gd name="T21" fmla="*/ 25 h 301"/>
                <a:gd name="T22" fmla="*/ 149 w 288"/>
                <a:gd name="T23" fmla="*/ 29 h 301"/>
                <a:gd name="T24" fmla="*/ 173 w 288"/>
                <a:gd name="T25" fmla="*/ 42 h 301"/>
                <a:gd name="T26" fmla="*/ 194 w 288"/>
                <a:gd name="T27" fmla="*/ 59 h 301"/>
                <a:gd name="T28" fmla="*/ 208 w 288"/>
                <a:gd name="T29" fmla="*/ 84 h 301"/>
                <a:gd name="T30" fmla="*/ 216 w 288"/>
                <a:gd name="T31" fmla="*/ 111 h 301"/>
                <a:gd name="T32" fmla="*/ 214 w 288"/>
                <a:gd name="T33" fmla="*/ 140 h 301"/>
                <a:gd name="T34" fmla="*/ 204 w 288"/>
                <a:gd name="T35" fmla="*/ 166 h 301"/>
                <a:gd name="T36" fmla="*/ 187 w 288"/>
                <a:gd name="T37" fmla="*/ 189 h 301"/>
                <a:gd name="T38" fmla="*/ 166 w 288"/>
                <a:gd name="T39" fmla="*/ 206 h 301"/>
                <a:gd name="T40" fmla="*/ 139 w 288"/>
                <a:gd name="T41" fmla="*/ 215 h 301"/>
                <a:gd name="T42" fmla="*/ 285 w 288"/>
                <a:gd name="T43" fmla="*/ 280 h 301"/>
                <a:gd name="T44" fmla="*/ 214 w 288"/>
                <a:gd name="T45" fmla="*/ 194 h 301"/>
                <a:gd name="T46" fmla="*/ 231 w 288"/>
                <a:gd name="T47" fmla="*/ 166 h 301"/>
                <a:gd name="T48" fmla="*/ 239 w 288"/>
                <a:gd name="T49" fmla="*/ 133 h 301"/>
                <a:gd name="T50" fmla="*/ 237 w 288"/>
                <a:gd name="T51" fmla="*/ 97 h 301"/>
                <a:gd name="T52" fmla="*/ 226 w 288"/>
                <a:gd name="T53" fmla="*/ 63 h 301"/>
                <a:gd name="T54" fmla="*/ 204 w 288"/>
                <a:gd name="T55" fmla="*/ 36 h 301"/>
                <a:gd name="T56" fmla="*/ 177 w 288"/>
                <a:gd name="T57" fmla="*/ 16 h 301"/>
                <a:gd name="T58" fmla="*/ 144 w 288"/>
                <a:gd name="T59" fmla="*/ 3 h 301"/>
                <a:gd name="T60" fmla="*/ 108 w 288"/>
                <a:gd name="T61" fmla="*/ 2 h 301"/>
                <a:gd name="T62" fmla="*/ 73 w 288"/>
                <a:gd name="T63" fmla="*/ 11 h 301"/>
                <a:gd name="T64" fmla="*/ 44 w 288"/>
                <a:gd name="T65" fmla="*/ 29 h 301"/>
                <a:gd name="T66" fmla="*/ 20 w 288"/>
                <a:gd name="T67" fmla="*/ 54 h 301"/>
                <a:gd name="T68" fmla="*/ 5 w 288"/>
                <a:gd name="T69" fmla="*/ 85 h 301"/>
                <a:gd name="T70" fmla="*/ 0 w 288"/>
                <a:gd name="T71" fmla="*/ 121 h 301"/>
                <a:gd name="T72" fmla="*/ 5 w 288"/>
                <a:gd name="T73" fmla="*/ 157 h 301"/>
                <a:gd name="T74" fmla="*/ 20 w 288"/>
                <a:gd name="T75" fmla="*/ 188 h 301"/>
                <a:gd name="T76" fmla="*/ 44 w 288"/>
                <a:gd name="T77" fmla="*/ 214 h 301"/>
                <a:gd name="T78" fmla="*/ 73 w 288"/>
                <a:gd name="T79" fmla="*/ 232 h 301"/>
                <a:gd name="T80" fmla="*/ 108 w 288"/>
                <a:gd name="T81" fmla="*/ 241 h 301"/>
                <a:gd name="T82" fmla="*/ 139 w 288"/>
                <a:gd name="T83" fmla="*/ 239 h 301"/>
                <a:gd name="T84" fmla="*/ 166 w 288"/>
                <a:gd name="T85" fmla="*/ 232 h 301"/>
                <a:gd name="T86" fmla="*/ 189 w 288"/>
                <a:gd name="T87" fmla="*/ 219 h 301"/>
                <a:gd name="T88" fmla="*/ 271 w 288"/>
                <a:gd name="T89" fmla="*/ 301 h 301"/>
                <a:gd name="T90" fmla="*/ 285 w 288"/>
                <a:gd name="T91" fmla="*/ 297 h 301"/>
                <a:gd name="T92" fmla="*/ 288 w 288"/>
                <a:gd name="T93" fmla="*/ 28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301">
                  <a:moveTo>
                    <a:pt x="119" y="217"/>
                  </a:moveTo>
                  <a:lnTo>
                    <a:pt x="110" y="216"/>
                  </a:lnTo>
                  <a:lnTo>
                    <a:pt x="100" y="215"/>
                  </a:lnTo>
                  <a:lnTo>
                    <a:pt x="91" y="212"/>
                  </a:lnTo>
                  <a:lnTo>
                    <a:pt x="82" y="210"/>
                  </a:lnTo>
                  <a:lnTo>
                    <a:pt x="74" y="206"/>
                  </a:lnTo>
                  <a:lnTo>
                    <a:pt x="65" y="201"/>
                  </a:lnTo>
                  <a:lnTo>
                    <a:pt x="59" y="196"/>
                  </a:lnTo>
                  <a:lnTo>
                    <a:pt x="51" y="189"/>
                  </a:lnTo>
                  <a:lnTo>
                    <a:pt x="46" y="182"/>
                  </a:lnTo>
                  <a:lnTo>
                    <a:pt x="40" y="175"/>
                  </a:lnTo>
                  <a:lnTo>
                    <a:pt x="36" y="166"/>
                  </a:lnTo>
                  <a:lnTo>
                    <a:pt x="31" y="158"/>
                  </a:lnTo>
                  <a:lnTo>
                    <a:pt x="28" y="149"/>
                  </a:lnTo>
                  <a:lnTo>
                    <a:pt x="26" y="140"/>
                  </a:lnTo>
                  <a:lnTo>
                    <a:pt x="24" y="130"/>
                  </a:lnTo>
                  <a:lnTo>
                    <a:pt x="23" y="121"/>
                  </a:lnTo>
                  <a:lnTo>
                    <a:pt x="24" y="111"/>
                  </a:lnTo>
                  <a:lnTo>
                    <a:pt x="26" y="102"/>
                  </a:lnTo>
                  <a:lnTo>
                    <a:pt x="28" y="93"/>
                  </a:lnTo>
                  <a:lnTo>
                    <a:pt x="31" y="84"/>
                  </a:lnTo>
                  <a:lnTo>
                    <a:pt x="36" y="75"/>
                  </a:lnTo>
                  <a:lnTo>
                    <a:pt x="40" y="67"/>
                  </a:lnTo>
                  <a:lnTo>
                    <a:pt x="46" y="59"/>
                  </a:lnTo>
                  <a:lnTo>
                    <a:pt x="51" y="53"/>
                  </a:lnTo>
                  <a:lnTo>
                    <a:pt x="59" y="47"/>
                  </a:lnTo>
                  <a:lnTo>
                    <a:pt x="65" y="42"/>
                  </a:lnTo>
                  <a:lnTo>
                    <a:pt x="74" y="36"/>
                  </a:lnTo>
                  <a:lnTo>
                    <a:pt x="82" y="33"/>
                  </a:lnTo>
                  <a:lnTo>
                    <a:pt x="91" y="29"/>
                  </a:lnTo>
                  <a:lnTo>
                    <a:pt x="100" y="26"/>
                  </a:lnTo>
                  <a:lnTo>
                    <a:pt x="110" y="25"/>
                  </a:lnTo>
                  <a:lnTo>
                    <a:pt x="119" y="25"/>
                  </a:lnTo>
                  <a:lnTo>
                    <a:pt x="130" y="25"/>
                  </a:lnTo>
                  <a:lnTo>
                    <a:pt x="139" y="26"/>
                  </a:lnTo>
                  <a:lnTo>
                    <a:pt x="149" y="29"/>
                  </a:lnTo>
                  <a:lnTo>
                    <a:pt x="157" y="33"/>
                  </a:lnTo>
                  <a:lnTo>
                    <a:pt x="166" y="36"/>
                  </a:lnTo>
                  <a:lnTo>
                    <a:pt x="173" y="42"/>
                  </a:lnTo>
                  <a:lnTo>
                    <a:pt x="181" y="47"/>
                  </a:lnTo>
                  <a:lnTo>
                    <a:pt x="187" y="53"/>
                  </a:lnTo>
                  <a:lnTo>
                    <a:pt x="194" y="59"/>
                  </a:lnTo>
                  <a:lnTo>
                    <a:pt x="199" y="67"/>
                  </a:lnTo>
                  <a:lnTo>
                    <a:pt x="204" y="75"/>
                  </a:lnTo>
                  <a:lnTo>
                    <a:pt x="208" y="84"/>
                  </a:lnTo>
                  <a:lnTo>
                    <a:pt x="212" y="93"/>
                  </a:lnTo>
                  <a:lnTo>
                    <a:pt x="214" y="102"/>
                  </a:lnTo>
                  <a:lnTo>
                    <a:pt x="216" y="111"/>
                  </a:lnTo>
                  <a:lnTo>
                    <a:pt x="216" y="121"/>
                  </a:lnTo>
                  <a:lnTo>
                    <a:pt x="216" y="130"/>
                  </a:lnTo>
                  <a:lnTo>
                    <a:pt x="214" y="140"/>
                  </a:lnTo>
                  <a:lnTo>
                    <a:pt x="212" y="149"/>
                  </a:lnTo>
                  <a:lnTo>
                    <a:pt x="208" y="158"/>
                  </a:lnTo>
                  <a:lnTo>
                    <a:pt x="204" y="166"/>
                  </a:lnTo>
                  <a:lnTo>
                    <a:pt x="199" y="175"/>
                  </a:lnTo>
                  <a:lnTo>
                    <a:pt x="194" y="182"/>
                  </a:lnTo>
                  <a:lnTo>
                    <a:pt x="187" y="189"/>
                  </a:lnTo>
                  <a:lnTo>
                    <a:pt x="181" y="196"/>
                  </a:lnTo>
                  <a:lnTo>
                    <a:pt x="173" y="201"/>
                  </a:lnTo>
                  <a:lnTo>
                    <a:pt x="166" y="206"/>
                  </a:lnTo>
                  <a:lnTo>
                    <a:pt x="157" y="210"/>
                  </a:lnTo>
                  <a:lnTo>
                    <a:pt x="149" y="212"/>
                  </a:lnTo>
                  <a:lnTo>
                    <a:pt x="139" y="215"/>
                  </a:lnTo>
                  <a:lnTo>
                    <a:pt x="130" y="216"/>
                  </a:lnTo>
                  <a:lnTo>
                    <a:pt x="119" y="217"/>
                  </a:lnTo>
                  <a:close/>
                  <a:moveTo>
                    <a:pt x="285" y="280"/>
                  </a:moveTo>
                  <a:lnTo>
                    <a:pt x="225" y="220"/>
                  </a:lnTo>
                  <a:lnTo>
                    <a:pt x="207" y="203"/>
                  </a:lnTo>
                  <a:lnTo>
                    <a:pt x="214" y="194"/>
                  </a:lnTo>
                  <a:lnTo>
                    <a:pt x="221" y="185"/>
                  </a:lnTo>
                  <a:lnTo>
                    <a:pt x="226" y="176"/>
                  </a:lnTo>
                  <a:lnTo>
                    <a:pt x="231" y="166"/>
                  </a:lnTo>
                  <a:lnTo>
                    <a:pt x="235" y="156"/>
                  </a:lnTo>
                  <a:lnTo>
                    <a:pt x="237" y="144"/>
                  </a:lnTo>
                  <a:lnTo>
                    <a:pt x="239" y="133"/>
                  </a:lnTo>
                  <a:lnTo>
                    <a:pt x="240" y="121"/>
                  </a:lnTo>
                  <a:lnTo>
                    <a:pt x="239" y="108"/>
                  </a:lnTo>
                  <a:lnTo>
                    <a:pt x="237" y="97"/>
                  </a:lnTo>
                  <a:lnTo>
                    <a:pt x="235" y="85"/>
                  </a:lnTo>
                  <a:lnTo>
                    <a:pt x="231" y="74"/>
                  </a:lnTo>
                  <a:lnTo>
                    <a:pt x="226" y="63"/>
                  </a:lnTo>
                  <a:lnTo>
                    <a:pt x="220" y="54"/>
                  </a:lnTo>
                  <a:lnTo>
                    <a:pt x="212" y="44"/>
                  </a:lnTo>
                  <a:lnTo>
                    <a:pt x="204" y="36"/>
                  </a:lnTo>
                  <a:lnTo>
                    <a:pt x="196" y="29"/>
                  </a:lnTo>
                  <a:lnTo>
                    <a:pt x="187" y="21"/>
                  </a:lnTo>
                  <a:lnTo>
                    <a:pt x="177" y="16"/>
                  </a:lnTo>
                  <a:lnTo>
                    <a:pt x="167" y="11"/>
                  </a:lnTo>
                  <a:lnTo>
                    <a:pt x="155" y="6"/>
                  </a:lnTo>
                  <a:lnTo>
                    <a:pt x="144" y="3"/>
                  </a:lnTo>
                  <a:lnTo>
                    <a:pt x="132" y="2"/>
                  </a:lnTo>
                  <a:lnTo>
                    <a:pt x="119" y="0"/>
                  </a:lnTo>
                  <a:lnTo>
                    <a:pt x="108" y="2"/>
                  </a:lnTo>
                  <a:lnTo>
                    <a:pt x="95" y="3"/>
                  </a:lnTo>
                  <a:lnTo>
                    <a:pt x="85" y="6"/>
                  </a:lnTo>
                  <a:lnTo>
                    <a:pt x="73" y="11"/>
                  </a:lnTo>
                  <a:lnTo>
                    <a:pt x="63" y="16"/>
                  </a:lnTo>
                  <a:lnTo>
                    <a:pt x="53" y="21"/>
                  </a:lnTo>
                  <a:lnTo>
                    <a:pt x="44" y="29"/>
                  </a:lnTo>
                  <a:lnTo>
                    <a:pt x="35" y="36"/>
                  </a:lnTo>
                  <a:lnTo>
                    <a:pt x="27" y="44"/>
                  </a:lnTo>
                  <a:lnTo>
                    <a:pt x="20" y="54"/>
                  </a:lnTo>
                  <a:lnTo>
                    <a:pt x="14" y="63"/>
                  </a:lnTo>
                  <a:lnTo>
                    <a:pt x="9" y="74"/>
                  </a:lnTo>
                  <a:lnTo>
                    <a:pt x="5" y="85"/>
                  </a:lnTo>
                  <a:lnTo>
                    <a:pt x="2" y="97"/>
                  </a:lnTo>
                  <a:lnTo>
                    <a:pt x="0" y="108"/>
                  </a:lnTo>
                  <a:lnTo>
                    <a:pt x="0" y="121"/>
                  </a:lnTo>
                  <a:lnTo>
                    <a:pt x="0" y="133"/>
                  </a:lnTo>
                  <a:lnTo>
                    <a:pt x="2" y="146"/>
                  </a:lnTo>
                  <a:lnTo>
                    <a:pt x="5" y="157"/>
                  </a:lnTo>
                  <a:lnTo>
                    <a:pt x="9" y="167"/>
                  </a:lnTo>
                  <a:lnTo>
                    <a:pt x="14" y="178"/>
                  </a:lnTo>
                  <a:lnTo>
                    <a:pt x="20" y="188"/>
                  </a:lnTo>
                  <a:lnTo>
                    <a:pt x="27" y="197"/>
                  </a:lnTo>
                  <a:lnTo>
                    <a:pt x="35" y="206"/>
                  </a:lnTo>
                  <a:lnTo>
                    <a:pt x="44" y="214"/>
                  </a:lnTo>
                  <a:lnTo>
                    <a:pt x="53" y="220"/>
                  </a:lnTo>
                  <a:lnTo>
                    <a:pt x="63" y="226"/>
                  </a:lnTo>
                  <a:lnTo>
                    <a:pt x="73" y="232"/>
                  </a:lnTo>
                  <a:lnTo>
                    <a:pt x="85" y="235"/>
                  </a:lnTo>
                  <a:lnTo>
                    <a:pt x="95" y="239"/>
                  </a:lnTo>
                  <a:lnTo>
                    <a:pt x="108" y="241"/>
                  </a:lnTo>
                  <a:lnTo>
                    <a:pt x="119" y="241"/>
                  </a:lnTo>
                  <a:lnTo>
                    <a:pt x="130" y="241"/>
                  </a:lnTo>
                  <a:lnTo>
                    <a:pt x="139" y="239"/>
                  </a:lnTo>
                  <a:lnTo>
                    <a:pt x="148" y="238"/>
                  </a:lnTo>
                  <a:lnTo>
                    <a:pt x="157" y="235"/>
                  </a:lnTo>
                  <a:lnTo>
                    <a:pt x="166" y="232"/>
                  </a:lnTo>
                  <a:lnTo>
                    <a:pt x="173" y="228"/>
                  </a:lnTo>
                  <a:lnTo>
                    <a:pt x="181" y="224"/>
                  </a:lnTo>
                  <a:lnTo>
                    <a:pt x="189" y="219"/>
                  </a:lnTo>
                  <a:lnTo>
                    <a:pt x="205" y="237"/>
                  </a:lnTo>
                  <a:lnTo>
                    <a:pt x="267" y="297"/>
                  </a:lnTo>
                  <a:lnTo>
                    <a:pt x="271" y="301"/>
                  </a:lnTo>
                  <a:lnTo>
                    <a:pt x="276" y="301"/>
                  </a:lnTo>
                  <a:lnTo>
                    <a:pt x="280" y="300"/>
                  </a:lnTo>
                  <a:lnTo>
                    <a:pt x="285" y="297"/>
                  </a:lnTo>
                  <a:lnTo>
                    <a:pt x="288" y="293"/>
                  </a:lnTo>
                  <a:lnTo>
                    <a:pt x="288" y="289"/>
                  </a:lnTo>
                  <a:lnTo>
                    <a:pt x="288" y="284"/>
                  </a:lnTo>
                  <a:lnTo>
                    <a:pt x="285"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314" name="Straight Connector 313">
            <a:extLst>
              <a:ext uri="{FF2B5EF4-FFF2-40B4-BE49-F238E27FC236}">
                <a16:creationId xmlns:a16="http://schemas.microsoft.com/office/drawing/2014/main" id="{C691E2ED-DC87-4FDC-B5C8-47D3DAEFDEAE}"/>
              </a:ext>
            </a:extLst>
          </p:cNvPr>
          <p:cNvCxnSpPr/>
          <p:nvPr/>
        </p:nvCxnSpPr>
        <p:spPr>
          <a:xfrm>
            <a:off x="2456873" y="5276792"/>
            <a:ext cx="0" cy="61519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2D9AE99-B764-4CD5-A5D6-4D4D4B6B99E3}"/>
              </a:ext>
            </a:extLst>
          </p:cNvPr>
          <p:cNvCxnSpPr>
            <a:cxnSpLocks/>
          </p:cNvCxnSpPr>
          <p:nvPr/>
        </p:nvCxnSpPr>
        <p:spPr>
          <a:xfrm>
            <a:off x="4860348" y="3530742"/>
            <a:ext cx="0" cy="22204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D5FA877-5431-4CFE-B703-80E4113CC392}"/>
              </a:ext>
            </a:extLst>
          </p:cNvPr>
          <p:cNvCxnSpPr>
            <a:cxnSpLocks/>
          </p:cNvCxnSpPr>
          <p:nvPr/>
        </p:nvCxnSpPr>
        <p:spPr>
          <a:xfrm>
            <a:off x="232929" y="3530742"/>
            <a:ext cx="0" cy="22204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401403-495E-4953-BD38-A61F03328212}"/>
              </a:ext>
            </a:extLst>
          </p:cNvPr>
          <p:cNvSpPr/>
          <p:nvPr/>
        </p:nvSpPr>
        <p:spPr>
          <a:xfrm>
            <a:off x="3465416" y="723632"/>
            <a:ext cx="2449710" cy="307777"/>
          </a:xfrm>
          <a:prstGeom prst="rect">
            <a:avLst/>
          </a:prstGeom>
        </p:spPr>
        <p:txBody>
          <a:bodyPr wrap="none">
            <a:spAutoFit/>
          </a:bodyPr>
          <a:lstStyle/>
          <a:p>
            <a:pPr algn="just"/>
            <a:r>
              <a:rPr lang="es-ES" sz="1400" b="1" dirty="0"/>
              <a:t>MANTENIMIENTO DEL MODELO</a:t>
            </a:r>
            <a:endParaRPr lang="en-US" sz="1400" b="1" dirty="0"/>
          </a:p>
        </p:txBody>
      </p:sp>
    </p:spTree>
    <p:extLst>
      <p:ext uri="{BB962C8B-B14F-4D97-AF65-F5344CB8AC3E}">
        <p14:creationId xmlns:p14="http://schemas.microsoft.com/office/powerpoint/2010/main" val="1676833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B08FC-C519-41C4-A9D8-F3C972E333F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l="9375" t="10409" r="10156" b="10409"/>
          <a:stretch/>
        </p:blipFill>
        <p:spPr>
          <a:xfrm>
            <a:off x="868791" y="-1"/>
            <a:ext cx="10454418" cy="6858001"/>
          </a:xfrm>
          <a:prstGeom prst="rect">
            <a:avLst/>
          </a:prstGeom>
        </p:spPr>
      </p:pic>
      <p:sp>
        <p:nvSpPr>
          <p:cNvPr id="6" name="Rectangle 5">
            <a:extLst>
              <a:ext uri="{FF2B5EF4-FFF2-40B4-BE49-F238E27FC236}">
                <a16:creationId xmlns:a16="http://schemas.microsoft.com/office/drawing/2014/main" id="{54B4F600-206C-422A-8AB2-4A6577BECBFC}"/>
              </a:ext>
            </a:extLst>
          </p:cNvPr>
          <p:cNvSpPr/>
          <p:nvPr/>
        </p:nvSpPr>
        <p:spPr>
          <a:xfrm>
            <a:off x="1173030" y="580571"/>
            <a:ext cx="9845940" cy="56968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3">
            <a:extLst>
              <a:ext uri="{FF2B5EF4-FFF2-40B4-BE49-F238E27FC236}">
                <a16:creationId xmlns:a16="http://schemas.microsoft.com/office/drawing/2014/main" id="{E6C72F7B-4D54-43CD-AA48-85103B7C6FCF}"/>
              </a:ext>
            </a:extLst>
          </p:cNvPr>
          <p:cNvSpPr txBox="1">
            <a:spLocks/>
          </p:cNvSpPr>
          <p:nvPr/>
        </p:nvSpPr>
        <p:spPr>
          <a:xfrm>
            <a:off x="2552700" y="3013502"/>
            <a:ext cx="7086600" cy="8309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92D050"/>
                </a:solidFill>
                <a:effectLst/>
                <a:uLnTx/>
                <a:uFillTx/>
                <a:ea typeface="+mj-ea"/>
                <a:cs typeface="+mj-cs"/>
              </a:rPr>
              <a:t>Gracias.</a:t>
            </a:r>
            <a:endParaRPr kumimoji="0" lang="en-US" sz="6000" i="0" u="none" strike="noStrike" kern="1200" cap="none" spc="0" normalizeH="0" baseline="0" noProof="0" dirty="0">
              <a:ln>
                <a:noFill/>
              </a:ln>
              <a:solidFill>
                <a:srgbClr val="92D050"/>
              </a:solidFill>
              <a:effectLst/>
              <a:uLnTx/>
              <a:uFillTx/>
              <a:ea typeface="+mj-ea"/>
              <a:cs typeface="+mj-cs"/>
            </a:endParaRPr>
          </a:p>
        </p:txBody>
      </p:sp>
      <p:grpSp>
        <p:nvGrpSpPr>
          <p:cNvPr id="2" name="Group 1">
            <a:extLst>
              <a:ext uri="{FF2B5EF4-FFF2-40B4-BE49-F238E27FC236}">
                <a16:creationId xmlns:a16="http://schemas.microsoft.com/office/drawing/2014/main" id="{9E0A8CC1-C3F0-4614-962C-25A70B4FBE32}"/>
              </a:ext>
            </a:extLst>
          </p:cNvPr>
          <p:cNvGrpSpPr/>
          <p:nvPr/>
        </p:nvGrpSpPr>
        <p:grpSpPr>
          <a:xfrm>
            <a:off x="4282155" y="-714829"/>
            <a:ext cx="3627690" cy="2590800"/>
            <a:chOff x="4282155" y="-1309915"/>
            <a:chExt cx="3627690" cy="2590800"/>
          </a:xfrm>
        </p:grpSpPr>
        <p:sp>
          <p:nvSpPr>
            <p:cNvPr id="12" name="Diamond 11">
              <a:extLst>
                <a:ext uri="{FF2B5EF4-FFF2-40B4-BE49-F238E27FC236}">
                  <a16:creationId xmlns:a16="http://schemas.microsoft.com/office/drawing/2014/main" id="{432A19CC-9AA5-4DB5-AA15-E828CD14441D}"/>
                </a:ext>
              </a:extLst>
            </p:cNvPr>
            <p:cNvSpPr/>
            <p:nvPr/>
          </p:nvSpPr>
          <p:spPr>
            <a:xfrm>
              <a:off x="4800600" y="-1309915"/>
              <a:ext cx="2590800" cy="2590800"/>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Diamond 13">
              <a:extLst>
                <a:ext uri="{FF2B5EF4-FFF2-40B4-BE49-F238E27FC236}">
                  <a16:creationId xmlns:a16="http://schemas.microsoft.com/office/drawing/2014/main" id="{3B70EA5B-47A8-444A-B08F-0EEB08214AD4}"/>
                </a:ext>
              </a:extLst>
            </p:cNvPr>
            <p:cNvSpPr/>
            <p:nvPr/>
          </p:nvSpPr>
          <p:spPr>
            <a:xfrm rot="10800000" flipV="1">
              <a:off x="6872955" y="-518445"/>
              <a:ext cx="1036890" cy="103689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E95B7B57-E2A7-47DC-B045-0D0EDACAC83A}"/>
                </a:ext>
              </a:extLst>
            </p:cNvPr>
            <p:cNvSpPr/>
            <p:nvPr/>
          </p:nvSpPr>
          <p:spPr>
            <a:xfrm rot="10800000" flipV="1">
              <a:off x="4282155" y="-518445"/>
              <a:ext cx="1036890" cy="103689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Connector 18">
            <a:extLst>
              <a:ext uri="{FF2B5EF4-FFF2-40B4-BE49-F238E27FC236}">
                <a16:creationId xmlns:a16="http://schemas.microsoft.com/office/drawing/2014/main" id="{8FEFB6D2-90A4-4FAE-8AB4-B03A2C22E5C0}"/>
              </a:ext>
            </a:extLst>
          </p:cNvPr>
          <p:cNvCxnSpPr/>
          <p:nvPr/>
        </p:nvCxnSpPr>
        <p:spPr>
          <a:xfrm>
            <a:off x="11157527" y="1282700"/>
            <a:ext cx="0" cy="42926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C6E5B5-E3EA-4A23-A2B0-0F7FDF61852E}"/>
              </a:ext>
            </a:extLst>
          </p:cNvPr>
          <p:cNvCxnSpPr/>
          <p:nvPr/>
        </p:nvCxnSpPr>
        <p:spPr>
          <a:xfrm>
            <a:off x="1034473" y="1282700"/>
            <a:ext cx="0" cy="42926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32348E-DA37-49D8-A1F5-4DAE0C9CC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601" y="413973"/>
            <a:ext cx="1216044" cy="362226"/>
          </a:xfrm>
          <a:prstGeom prst="rect">
            <a:avLst/>
          </a:prstGeom>
        </p:spPr>
      </p:pic>
    </p:spTree>
    <p:extLst>
      <p:ext uri="{BB962C8B-B14F-4D97-AF65-F5344CB8AC3E}">
        <p14:creationId xmlns:p14="http://schemas.microsoft.com/office/powerpoint/2010/main" val="2255694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613389" y="171461"/>
            <a:ext cx="7409360"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800" b="1" dirty="0">
                <a:solidFill>
                  <a:srgbClr val="92D050"/>
                </a:solidFill>
                <a:latin typeface="Segoe UI" panose="020B0502040204020203" pitchFamily="34" charset="0"/>
                <a:cs typeface="Segoe UI" panose="020B0502040204020203" pitchFamily="34" charset="0"/>
              </a:rPr>
              <a:t>Objetivos de este proyecto de Data </a:t>
            </a:r>
            <a:r>
              <a:rPr lang="es-ES" sz="2800" b="1" dirty="0" err="1">
                <a:solidFill>
                  <a:srgbClr val="92D050"/>
                </a:solidFill>
                <a:latin typeface="Segoe UI" panose="020B0502040204020203" pitchFamily="34" charset="0"/>
                <a:cs typeface="Segoe UI" panose="020B0502040204020203" pitchFamily="34" charset="0"/>
              </a:rPr>
              <a:t>Science</a:t>
            </a:r>
            <a:endParaRPr kumimoji="0" lang="en-US" sz="2800" b="1" i="0" u="none" strike="noStrike" kern="120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C63B2F05-B9A4-42FA-9DE1-4E4B120E90EB}"/>
              </a:ext>
            </a:extLst>
          </p:cNvPr>
          <p:cNvSpPr/>
          <p:nvPr/>
        </p:nvSpPr>
        <p:spPr>
          <a:xfrm>
            <a:off x="613389" y="1054227"/>
            <a:ext cx="11025809" cy="5416868"/>
          </a:xfrm>
          <a:prstGeom prst="rect">
            <a:avLst/>
          </a:prstGeom>
        </p:spPr>
        <p:txBody>
          <a:bodyPr wrap="square" lIns="0" tIns="0" rIns="0" bIns="0">
            <a:spAutoFit/>
          </a:bodyPr>
          <a:lstStyle/>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kumimoji="0" lang="es-ES" b="0" i="0" u="none" strike="noStrike" kern="1200" cap="none" spc="0" normalizeH="0" baseline="0" noProof="0" dirty="0">
                <a:ln>
                  <a:noFill/>
                </a:ln>
                <a:effectLst/>
                <a:uLnTx/>
                <a:uFillTx/>
                <a:latin typeface="Calibri" panose="020F0502020204030204"/>
                <a:ea typeface="+mn-ea"/>
                <a:cs typeface="+mn-cs"/>
              </a:rPr>
              <a:t>El más importante, sería poder predecir qué empleados tienen mayor riesgo de dejar la empresa para poder retener a aquellos que se consideran talento.</a:t>
            </a:r>
          </a:p>
          <a:p>
            <a:pPr marR="0" lvl="0" algn="just" defTabSz="914400" rtl="0" eaLnBrk="1" fontAlgn="auto" latinLnBrk="0" hangingPunct="1">
              <a:lnSpc>
                <a:spcPct val="100000"/>
              </a:lnSpc>
              <a:spcBef>
                <a:spcPts val="0"/>
              </a:spcBef>
              <a:spcAft>
                <a:spcPts val="0"/>
              </a:spcAft>
              <a:buClr>
                <a:srgbClr val="92D050"/>
              </a:buClr>
              <a:buSzTx/>
              <a:tabLst/>
              <a:defRPr/>
            </a:pPr>
            <a:endParaRPr kumimoji="0" lang="es-ES" b="0" i="0" u="none" strike="noStrike" kern="1200" cap="none" spc="0" normalizeH="0" baseline="0" noProof="0" dirty="0">
              <a:ln>
                <a:noFill/>
              </a:ln>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lang="es-ES" dirty="0">
                <a:latin typeface="Calibri" panose="020F0502020204030204"/>
              </a:rPr>
              <a:t>Minimizar costes a la empresa, no solamente económicos evitando procesos de selección como consecuencia de las acciones del punto anterior, sino también daños a la cultura empresarial, reputacional (muchos empleados que abandonan la empresa que pueda provocar mala imagen externa y dificultades para captar talento).</a:t>
            </a:r>
          </a:p>
          <a:p>
            <a:pPr marR="0" lvl="0" algn="just" defTabSz="914400" rtl="0" eaLnBrk="1" fontAlgn="auto" latinLnBrk="0" hangingPunct="1">
              <a:lnSpc>
                <a:spcPct val="100000"/>
              </a:lnSpc>
              <a:spcBef>
                <a:spcPts val="0"/>
              </a:spcBef>
              <a:spcAft>
                <a:spcPts val="0"/>
              </a:spcAft>
              <a:buClr>
                <a:srgbClr val="92D050"/>
              </a:buClr>
              <a:buSzTx/>
              <a:tabLst/>
              <a:defRPr/>
            </a:pPr>
            <a:endParaRPr lang="es-ES" dirty="0">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kumimoji="0" lang="es-ES" b="0" i="0" u="none" strike="noStrike" kern="1200" cap="none" spc="0" normalizeH="0" baseline="0" noProof="0" dirty="0">
                <a:ln>
                  <a:noFill/>
                </a:ln>
                <a:effectLst/>
                <a:uLnTx/>
                <a:uFillTx/>
                <a:latin typeface="Calibri" panose="020F0502020204030204"/>
                <a:ea typeface="+mn-ea"/>
                <a:cs typeface="+mn-cs"/>
              </a:rPr>
              <a:t>Facilitar la toma proactiva de decisiones orientadas a mejorar el clima laboral y la retención del talento en forma de, por ejemplo, promociones, incrementos salariales, </a:t>
            </a:r>
            <a:r>
              <a:rPr kumimoji="0" lang="es-ES" b="0" i="0" u="none" strike="noStrike" kern="1200" cap="none" spc="0" normalizeH="0" baseline="0" noProof="0" dirty="0" err="1">
                <a:ln>
                  <a:noFill/>
                </a:ln>
                <a:effectLst/>
                <a:uLnTx/>
                <a:uFillTx/>
                <a:latin typeface="Calibri" panose="020F0502020204030204"/>
                <a:ea typeface="+mn-ea"/>
                <a:cs typeface="+mn-cs"/>
              </a:rPr>
              <a:t>team</a:t>
            </a:r>
            <a:r>
              <a:rPr kumimoji="0" lang="es-ES" b="0" i="0" u="none" strike="noStrike" kern="1200" cap="none" spc="0" normalizeH="0" baseline="0" noProof="0" dirty="0">
                <a:ln>
                  <a:noFill/>
                </a:ln>
                <a:effectLst/>
                <a:uLnTx/>
                <a:uFillTx/>
                <a:latin typeface="Calibri" panose="020F0502020204030204"/>
                <a:ea typeface="+mn-ea"/>
                <a:cs typeface="+mn-cs"/>
              </a:rPr>
              <a:t> </a:t>
            </a:r>
            <a:r>
              <a:rPr kumimoji="0" lang="es-ES" b="0" i="0" u="none" strike="noStrike" kern="1200" cap="none" spc="0" normalizeH="0" baseline="0" noProof="0" dirty="0" err="1">
                <a:ln>
                  <a:noFill/>
                </a:ln>
                <a:effectLst/>
                <a:uLnTx/>
                <a:uFillTx/>
                <a:latin typeface="Calibri" panose="020F0502020204030204"/>
                <a:ea typeface="+mn-ea"/>
                <a:cs typeface="+mn-cs"/>
              </a:rPr>
              <a:t>building</a:t>
            </a:r>
            <a:r>
              <a:rPr kumimoji="0" lang="es-ES" b="0" i="0" u="none" strike="noStrike" kern="1200" cap="none" spc="0" normalizeH="0" baseline="0" noProof="0" dirty="0">
                <a:ln>
                  <a:noFill/>
                </a:ln>
                <a:effectLst/>
                <a:uLnTx/>
                <a:uFillTx/>
                <a:latin typeface="Calibri" panose="020F0502020204030204"/>
                <a:ea typeface="+mn-ea"/>
                <a:cs typeface="+mn-cs"/>
              </a:rPr>
              <a:t> y coaching a los </a:t>
            </a:r>
            <a:r>
              <a:rPr kumimoji="0" lang="es-ES" b="0" i="0" u="none" strike="noStrike" kern="1200" cap="none" spc="0" normalizeH="0" baseline="0" noProof="0" dirty="0" err="1">
                <a:ln>
                  <a:noFill/>
                </a:ln>
                <a:effectLst/>
                <a:uLnTx/>
                <a:uFillTx/>
                <a:latin typeface="Calibri" panose="020F0502020204030204"/>
                <a:ea typeface="+mn-ea"/>
                <a:cs typeface="+mn-cs"/>
              </a:rPr>
              <a:t>mánagers</a:t>
            </a:r>
            <a:r>
              <a:rPr lang="es-ES" dirty="0">
                <a:latin typeface="Calibri" panose="020F0502020204030204"/>
              </a:rPr>
              <a:t>.</a:t>
            </a:r>
          </a:p>
          <a:p>
            <a:pPr marR="0" lvl="0" algn="just" defTabSz="914400" rtl="0" eaLnBrk="1" fontAlgn="auto" latinLnBrk="0" hangingPunct="1">
              <a:lnSpc>
                <a:spcPct val="100000"/>
              </a:lnSpc>
              <a:spcBef>
                <a:spcPts val="0"/>
              </a:spcBef>
              <a:spcAft>
                <a:spcPts val="0"/>
              </a:spcAft>
              <a:buClr>
                <a:srgbClr val="92D050"/>
              </a:buClr>
              <a:buSzTx/>
              <a:tabLst/>
              <a:defRPr/>
            </a:pPr>
            <a:endParaRPr lang="es-ES" dirty="0">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kumimoji="0" lang="es-ES" b="0" i="0" u="none" strike="noStrike" kern="1200" cap="none" spc="0" normalizeH="0" baseline="0" noProof="0" dirty="0">
                <a:ln>
                  <a:noFill/>
                </a:ln>
                <a:effectLst/>
                <a:uLnTx/>
                <a:uFillTx/>
                <a:latin typeface="Calibri" panose="020F0502020204030204"/>
                <a:ea typeface="+mn-ea"/>
                <a:cs typeface="+mn-cs"/>
              </a:rPr>
              <a:t>Poder prever mejor que perfiles se van a necesitar en el futuro, bien porqué algunos no podremos retenerlos, bien por jubilación y asegurar el traspaso de conocimiento especialmente en el caso de jubilaciones.</a:t>
            </a:r>
          </a:p>
          <a:p>
            <a:pPr marR="0" lvl="0" algn="just" defTabSz="914400" rtl="0" eaLnBrk="1" fontAlgn="auto" latinLnBrk="0" hangingPunct="1">
              <a:lnSpc>
                <a:spcPct val="100000"/>
              </a:lnSpc>
              <a:spcBef>
                <a:spcPts val="0"/>
              </a:spcBef>
              <a:spcAft>
                <a:spcPts val="0"/>
              </a:spcAft>
              <a:buClr>
                <a:srgbClr val="92D050"/>
              </a:buClr>
              <a:buSzTx/>
              <a:tabLst/>
              <a:defRPr/>
            </a:pPr>
            <a:endParaRPr kumimoji="0" lang="es-ES" b="0" i="0" u="none" strike="noStrike" kern="1200" cap="none" spc="0" normalizeH="0" baseline="0" noProof="0" dirty="0">
              <a:ln>
                <a:noFill/>
              </a:ln>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Ø"/>
              <a:tabLst/>
              <a:defRPr/>
            </a:pPr>
            <a:r>
              <a:rPr lang="es-ES" dirty="0">
                <a:latin typeface="Calibri" panose="020F0502020204030204"/>
              </a:rPr>
              <a:t>Determinar cuales son los motivos que tienen un mayor peso en nuestro caso cuando un empleado toma la decisión de dejar la empresa. En nuestro caso, ¿es el clima laboral?, ¿es la edad?, ¿es un salario bajo? Etc.</a:t>
            </a:r>
            <a:endParaRPr kumimoji="0" lang="es-ES" b="0" i="0" u="none" strike="noStrike" kern="1200" cap="none" spc="0" normalizeH="0" baseline="0" noProof="0" dirty="0">
              <a:ln>
                <a:noFill/>
              </a:ln>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400" dirty="0">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400" dirty="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400" dirty="0">
              <a:latin typeface="Calibri" panose="020F0502020204030204"/>
            </a:endParaRPr>
          </a:p>
          <a:p>
            <a:br>
              <a:rPr lang="en-US" dirty="0"/>
            </a:b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83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332355"/>
            <a:ext cx="12192000" cy="3525645"/>
            <a:chOff x="0" y="0"/>
            <a:chExt cx="5661114" cy="1674318"/>
          </a:xfrm>
          <a:solidFill>
            <a:srgbClr val="92D050"/>
          </a:solidFill>
        </p:grpSpPr>
        <p:sp>
          <p:nvSpPr>
            <p:cNvPr id="3" name="Freeform 3"/>
            <p:cNvSpPr/>
            <p:nvPr/>
          </p:nvSpPr>
          <p:spPr>
            <a:xfrm>
              <a:off x="0" y="0"/>
              <a:ext cx="5661114" cy="1674318"/>
            </a:xfrm>
            <a:custGeom>
              <a:avLst/>
              <a:gdLst/>
              <a:ahLst/>
              <a:cxnLst/>
              <a:rect l="l" t="t" r="r" b="b"/>
              <a:pathLst>
                <a:path w="5661114" h="1674318">
                  <a:moveTo>
                    <a:pt x="0" y="0"/>
                  </a:moveTo>
                  <a:lnTo>
                    <a:pt x="5661114" y="0"/>
                  </a:lnTo>
                  <a:lnTo>
                    <a:pt x="5661114" y="1674318"/>
                  </a:lnTo>
                  <a:lnTo>
                    <a:pt x="0" y="1674318"/>
                  </a:lnTo>
                  <a:close/>
                </a:path>
              </a:pathLst>
            </a:custGeom>
            <a:grpFill/>
          </p:spPr>
        </p:sp>
        <p:sp>
          <p:nvSpPr>
            <p:cNvPr id="4" name="TextBox 4"/>
            <p:cNvSpPr txBox="1"/>
            <p:nvPr/>
          </p:nvSpPr>
          <p:spPr>
            <a:xfrm>
              <a:off x="0" y="0"/>
              <a:ext cx="5661114" cy="1674318"/>
            </a:xfrm>
            <a:prstGeom prst="rect">
              <a:avLst/>
            </a:prstGeom>
            <a:grpFill/>
          </p:spPr>
          <p:txBody>
            <a:bodyPr lIns="33867" tIns="33867" rIns="33867" bIns="33867" rtlCol="0" anchor="ctr"/>
            <a:lstStyle/>
            <a:p>
              <a:pPr algn="ctr">
                <a:lnSpc>
                  <a:spcPts val="1237"/>
                </a:lnSpc>
              </a:pPr>
              <a:endParaRPr sz="1200"/>
            </a:p>
          </p:txBody>
        </p:sp>
      </p:grpSp>
      <p:sp>
        <p:nvSpPr>
          <p:cNvPr id="5" name="Freeform 5"/>
          <p:cNvSpPr/>
          <p:nvPr/>
        </p:nvSpPr>
        <p:spPr>
          <a:xfrm>
            <a:off x="1060805" y="2150375"/>
            <a:ext cx="1725854" cy="1725854"/>
          </a:xfrm>
          <a:custGeom>
            <a:avLst/>
            <a:gdLst/>
            <a:ahLst/>
            <a:cxnLst/>
            <a:rect l="l" t="t" r="r" b="b"/>
            <a:pathLst>
              <a:path w="2588781" h="2588781">
                <a:moveTo>
                  <a:pt x="0" y="0"/>
                </a:moveTo>
                <a:lnTo>
                  <a:pt x="2588781" y="0"/>
                </a:lnTo>
                <a:lnTo>
                  <a:pt x="2588781" y="2588780"/>
                </a:lnTo>
                <a:lnTo>
                  <a:pt x="0" y="258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90962" y="2280531"/>
            <a:ext cx="1465541" cy="1465541"/>
          </a:xfrm>
          <a:custGeom>
            <a:avLst/>
            <a:gdLst/>
            <a:ahLst/>
            <a:cxnLst/>
            <a:rect l="l" t="t" r="r" b="b"/>
            <a:pathLst>
              <a:path w="2198312" h="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66951" y="2356520"/>
            <a:ext cx="1313563" cy="1313563"/>
          </a:xfrm>
          <a:custGeom>
            <a:avLst/>
            <a:gdLst/>
            <a:ahLst/>
            <a:cxnLst/>
            <a:rect l="l" t="t" r="r" b="b"/>
            <a:pathLst>
              <a:path w="1970344" h="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842783" y="2150375"/>
            <a:ext cx="1725854" cy="1725854"/>
          </a:xfrm>
          <a:custGeom>
            <a:avLst/>
            <a:gdLst/>
            <a:ahLst/>
            <a:cxnLst/>
            <a:rect l="l" t="t" r="r" b="b"/>
            <a:pathLst>
              <a:path w="2588781" h="2588781">
                <a:moveTo>
                  <a:pt x="0" y="0"/>
                </a:moveTo>
                <a:lnTo>
                  <a:pt x="2588780" y="0"/>
                </a:lnTo>
                <a:lnTo>
                  <a:pt x="2588780" y="2588780"/>
                </a:lnTo>
                <a:lnTo>
                  <a:pt x="0" y="258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972939" y="2280531"/>
            <a:ext cx="1465541" cy="1465541"/>
          </a:xfrm>
          <a:custGeom>
            <a:avLst/>
            <a:gdLst/>
            <a:ahLst/>
            <a:cxnLst/>
            <a:rect l="l" t="t" r="r" b="b"/>
            <a:pathLst>
              <a:path w="2198312" h="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4048928" y="2356520"/>
            <a:ext cx="1313563" cy="1313563"/>
          </a:xfrm>
          <a:custGeom>
            <a:avLst/>
            <a:gdLst/>
            <a:ahLst/>
            <a:cxnLst/>
            <a:rect l="l" t="t" r="r" b="b"/>
            <a:pathLst>
              <a:path w="1970344" h="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624062" y="2150375"/>
            <a:ext cx="1725854" cy="1725854"/>
          </a:xfrm>
          <a:custGeom>
            <a:avLst/>
            <a:gdLst/>
            <a:ahLst/>
            <a:cxnLst/>
            <a:rect l="l" t="t" r="r" b="b"/>
            <a:pathLst>
              <a:path w="2588781" h="2588781">
                <a:moveTo>
                  <a:pt x="0" y="0"/>
                </a:moveTo>
                <a:lnTo>
                  <a:pt x="2588781" y="0"/>
                </a:lnTo>
                <a:lnTo>
                  <a:pt x="2588781" y="2588780"/>
                </a:lnTo>
                <a:lnTo>
                  <a:pt x="0" y="258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754218" y="2280531"/>
            <a:ext cx="1465541" cy="1465541"/>
          </a:xfrm>
          <a:custGeom>
            <a:avLst/>
            <a:gdLst/>
            <a:ahLst/>
            <a:cxnLst/>
            <a:rect l="l" t="t" r="r" b="b"/>
            <a:pathLst>
              <a:path w="2198312" h="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830207" y="2356520"/>
            <a:ext cx="1313563" cy="1313563"/>
          </a:xfrm>
          <a:custGeom>
            <a:avLst/>
            <a:gdLst/>
            <a:ahLst/>
            <a:cxnLst/>
            <a:rect l="l" t="t" r="r" b="b"/>
            <a:pathLst>
              <a:path w="1970344" h="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9405342" y="2150375"/>
            <a:ext cx="1725854" cy="1725854"/>
          </a:xfrm>
          <a:custGeom>
            <a:avLst/>
            <a:gdLst/>
            <a:ahLst/>
            <a:cxnLst/>
            <a:rect l="l" t="t" r="r" b="b"/>
            <a:pathLst>
              <a:path w="2588781" h="2588781">
                <a:moveTo>
                  <a:pt x="0" y="0"/>
                </a:moveTo>
                <a:lnTo>
                  <a:pt x="2588781" y="0"/>
                </a:lnTo>
                <a:lnTo>
                  <a:pt x="2588781" y="2588780"/>
                </a:lnTo>
                <a:lnTo>
                  <a:pt x="0" y="258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9535498" y="2280531"/>
            <a:ext cx="1465541" cy="1465541"/>
          </a:xfrm>
          <a:custGeom>
            <a:avLst/>
            <a:gdLst/>
            <a:ahLst/>
            <a:cxnLst/>
            <a:rect l="l" t="t" r="r" b="b"/>
            <a:pathLst>
              <a:path w="2198312" h="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9611487" y="2356520"/>
            <a:ext cx="1313563" cy="1313563"/>
          </a:xfrm>
          <a:custGeom>
            <a:avLst/>
            <a:gdLst/>
            <a:ahLst/>
            <a:cxnLst/>
            <a:rect l="l" t="t" r="r" b="b"/>
            <a:pathLst>
              <a:path w="1970344" h="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541253" y="2630822"/>
            <a:ext cx="764959" cy="764959"/>
          </a:xfrm>
          <a:custGeom>
            <a:avLst/>
            <a:gdLst/>
            <a:ahLst/>
            <a:cxnLst/>
            <a:rect l="l" t="t" r="r" b="b"/>
            <a:pathLst>
              <a:path w="1147438" h="1147438">
                <a:moveTo>
                  <a:pt x="0" y="0"/>
                </a:moveTo>
                <a:lnTo>
                  <a:pt x="1147438" y="0"/>
                </a:lnTo>
                <a:lnTo>
                  <a:pt x="1147438" y="1147438"/>
                </a:lnTo>
                <a:lnTo>
                  <a:pt x="0" y="11474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4323230" y="2630822"/>
            <a:ext cx="764959" cy="764959"/>
          </a:xfrm>
          <a:custGeom>
            <a:avLst/>
            <a:gdLst/>
            <a:ahLst/>
            <a:cxnLst/>
            <a:rect l="l" t="t" r="r" b="b"/>
            <a:pathLst>
              <a:path w="1147438" h="1147438">
                <a:moveTo>
                  <a:pt x="0" y="0"/>
                </a:moveTo>
                <a:lnTo>
                  <a:pt x="1147438" y="0"/>
                </a:lnTo>
                <a:lnTo>
                  <a:pt x="1147438" y="1147438"/>
                </a:lnTo>
                <a:lnTo>
                  <a:pt x="0" y="11474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7112617" y="2583610"/>
            <a:ext cx="748745" cy="748745"/>
          </a:xfrm>
          <a:custGeom>
            <a:avLst/>
            <a:gdLst/>
            <a:ahLst/>
            <a:cxnLst/>
            <a:rect l="l" t="t" r="r" b="b"/>
            <a:pathLst>
              <a:path w="1123117" h="1123117">
                <a:moveTo>
                  <a:pt x="0" y="0"/>
                </a:moveTo>
                <a:lnTo>
                  <a:pt x="1123116" y="0"/>
                </a:lnTo>
                <a:lnTo>
                  <a:pt x="1123116" y="1123117"/>
                </a:lnTo>
                <a:lnTo>
                  <a:pt x="0" y="11231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Freeform 20"/>
          <p:cNvSpPr/>
          <p:nvPr/>
        </p:nvSpPr>
        <p:spPr>
          <a:xfrm>
            <a:off x="9885789" y="2630822"/>
            <a:ext cx="764959" cy="764959"/>
          </a:xfrm>
          <a:custGeom>
            <a:avLst/>
            <a:gdLst/>
            <a:ahLst/>
            <a:cxnLst/>
            <a:rect l="l" t="t" r="r" b="b"/>
            <a:pathLst>
              <a:path w="1147438" h="1147438">
                <a:moveTo>
                  <a:pt x="0" y="0"/>
                </a:moveTo>
                <a:lnTo>
                  <a:pt x="1147438" y="0"/>
                </a:lnTo>
                <a:lnTo>
                  <a:pt x="1147438" y="1147438"/>
                </a:lnTo>
                <a:lnTo>
                  <a:pt x="0" y="11474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9" name="TextBox 29"/>
          <p:cNvSpPr txBox="1"/>
          <p:nvPr/>
        </p:nvSpPr>
        <p:spPr>
          <a:xfrm>
            <a:off x="246692" y="283284"/>
            <a:ext cx="5025758" cy="430887"/>
          </a:xfrm>
          <a:prstGeom prst="rect">
            <a:avLst/>
          </a:prstGeom>
        </p:spPr>
        <p:txBody>
          <a:bodyPr lIns="0" tIns="0" rIns="0" bIns="0" rtlCol="0" anchor="t">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Qué fases hemos seguido</a:t>
            </a:r>
            <a:endParaRPr lang="en-US" sz="3200" b="1" dirty="0">
              <a:solidFill>
                <a:srgbClr val="92D050"/>
              </a:solidFill>
              <a:latin typeface="Segoe UI" panose="020B0502040204020203" pitchFamily="34" charset="0"/>
              <a:cs typeface="Segoe UI" panose="020B0502040204020203" pitchFamily="34" charset="0"/>
            </a:endParaRPr>
          </a:p>
        </p:txBody>
      </p:sp>
      <p:sp>
        <p:nvSpPr>
          <p:cNvPr id="30" name="TextBox 30"/>
          <p:cNvSpPr txBox="1"/>
          <p:nvPr/>
        </p:nvSpPr>
        <p:spPr>
          <a:xfrm>
            <a:off x="685800" y="4663150"/>
            <a:ext cx="2475864" cy="1830886"/>
          </a:xfrm>
          <a:prstGeom prst="rect">
            <a:avLst/>
          </a:prstGeom>
        </p:spPr>
        <p:txBody>
          <a:bodyPr lIns="0" tIns="0" rIns="0" bIns="0" rtlCol="0" anchor="t">
            <a:spAutoFit/>
          </a:bodyPr>
          <a:lstStyle/>
          <a:p>
            <a:pPr algn="just">
              <a:lnSpc>
                <a:spcPts val="1582"/>
              </a:lnSpc>
            </a:pPr>
            <a:r>
              <a:rPr lang="es-ES" sz="1217" b="1" dirty="0">
                <a:solidFill>
                  <a:srgbClr val="FFFFFF"/>
                </a:solidFill>
                <a:latin typeface="Poppins"/>
                <a:ea typeface="Poppins"/>
                <a:cs typeface="Poppins"/>
                <a:sym typeface="Poppins"/>
              </a:rPr>
              <a:t>Hemos mantenido diversas reuniones con negocio de cara a poder entender sus necesidades y cómo  podía un modelo de ML serle útil a la hora de poder retener empleados clave, mejorar el clima laboral y garantizar un ahorro económico que justificase </a:t>
            </a:r>
            <a:r>
              <a:rPr lang="en-US" sz="1217" b="1" dirty="0">
                <a:solidFill>
                  <a:srgbClr val="FFFFFF"/>
                </a:solidFill>
                <a:latin typeface="Poppins"/>
                <a:ea typeface="Poppins"/>
                <a:cs typeface="Poppins"/>
                <a:sym typeface="Poppins"/>
              </a:rPr>
              <a:t>la </a:t>
            </a:r>
            <a:r>
              <a:rPr lang="es-ES" sz="1217" b="1" dirty="0">
                <a:solidFill>
                  <a:srgbClr val="FFFFFF"/>
                </a:solidFill>
                <a:latin typeface="Poppins"/>
                <a:ea typeface="Poppins"/>
                <a:cs typeface="Poppins"/>
                <a:sym typeface="Poppins"/>
              </a:rPr>
              <a:t>inversión</a:t>
            </a:r>
            <a:r>
              <a:rPr lang="en-US" sz="1217" b="1" dirty="0">
                <a:solidFill>
                  <a:srgbClr val="FFFFFF"/>
                </a:solidFill>
                <a:latin typeface="Poppins"/>
                <a:ea typeface="Poppins"/>
                <a:cs typeface="Poppins"/>
                <a:sym typeface="Poppins"/>
              </a:rPr>
              <a:t>.</a:t>
            </a:r>
          </a:p>
        </p:txBody>
      </p:sp>
      <p:sp>
        <p:nvSpPr>
          <p:cNvPr id="31" name="TextBox 31"/>
          <p:cNvSpPr txBox="1"/>
          <p:nvPr/>
        </p:nvSpPr>
        <p:spPr>
          <a:xfrm>
            <a:off x="865196" y="4028460"/>
            <a:ext cx="2117073" cy="243656"/>
          </a:xfrm>
          <a:prstGeom prst="rect">
            <a:avLst/>
          </a:prstGeom>
        </p:spPr>
        <p:txBody>
          <a:bodyPr lIns="0" tIns="0" rIns="0" bIns="0" rtlCol="0" anchor="t">
            <a:spAutoFit/>
          </a:bodyPr>
          <a:lstStyle/>
          <a:p>
            <a:pPr algn="ctr">
              <a:lnSpc>
                <a:spcPts val="1875"/>
              </a:lnSpc>
            </a:pPr>
            <a:r>
              <a:rPr lang="es-ES" sz="1659" spc="-49" dirty="0">
                <a:solidFill>
                  <a:srgbClr val="FFFFFF"/>
                </a:solidFill>
                <a:latin typeface="Poppins Bold"/>
                <a:ea typeface="Poppins Bold"/>
                <a:cs typeface="Poppins Bold"/>
                <a:sym typeface="Poppins Bold"/>
              </a:rPr>
              <a:t>Reuniones</a:t>
            </a:r>
            <a:r>
              <a:rPr lang="en-US" sz="1659" spc="-49" dirty="0">
                <a:solidFill>
                  <a:srgbClr val="FFFFFF"/>
                </a:solidFill>
                <a:latin typeface="Poppins Bold"/>
                <a:ea typeface="Poppins Bold"/>
                <a:cs typeface="Poppins Bold"/>
                <a:sym typeface="Poppins Bold"/>
              </a:rPr>
              <a:t> con </a:t>
            </a:r>
            <a:r>
              <a:rPr lang="es-ES" sz="1659" spc="-49" dirty="0">
                <a:solidFill>
                  <a:srgbClr val="FFFFFF"/>
                </a:solidFill>
                <a:latin typeface="Poppins Bold"/>
                <a:ea typeface="Poppins Bold"/>
                <a:cs typeface="Poppins Bold"/>
                <a:sym typeface="Poppins Bold"/>
              </a:rPr>
              <a:t>Negocio</a:t>
            </a:r>
          </a:p>
        </p:txBody>
      </p:sp>
      <p:sp>
        <p:nvSpPr>
          <p:cNvPr id="32" name="TextBox 32"/>
          <p:cNvSpPr txBox="1"/>
          <p:nvPr/>
        </p:nvSpPr>
        <p:spPr>
          <a:xfrm>
            <a:off x="3467777" y="4663150"/>
            <a:ext cx="2475864" cy="1625701"/>
          </a:xfrm>
          <a:prstGeom prst="rect">
            <a:avLst/>
          </a:prstGeom>
        </p:spPr>
        <p:txBody>
          <a:bodyPr lIns="0" tIns="0" rIns="0" bIns="0" rtlCol="0" anchor="t">
            <a:spAutoFit/>
          </a:bodyPr>
          <a:lstStyle/>
          <a:p>
            <a:pPr algn="just">
              <a:lnSpc>
                <a:spcPts val="1582"/>
              </a:lnSpc>
            </a:pPr>
            <a:r>
              <a:rPr lang="es-ES" sz="1217" b="1" dirty="0">
                <a:solidFill>
                  <a:srgbClr val="FFFFFF"/>
                </a:solidFill>
                <a:latin typeface="Poppins"/>
                <a:ea typeface="Poppins"/>
                <a:cs typeface="Poppins"/>
                <a:sym typeface="Poppins"/>
              </a:rPr>
              <a:t>Hemos intentado entender los datos de los que disponíamos, así como crear nuevos a partir de los existentes, de manera que el modelo final fuese lo más preciso posible, tratando de comprender la relación entre los diversos datos disponibles.</a:t>
            </a:r>
          </a:p>
        </p:txBody>
      </p:sp>
      <p:sp>
        <p:nvSpPr>
          <p:cNvPr id="33" name="TextBox 33"/>
          <p:cNvSpPr txBox="1"/>
          <p:nvPr/>
        </p:nvSpPr>
        <p:spPr>
          <a:xfrm>
            <a:off x="3467163" y="4028460"/>
            <a:ext cx="2477095" cy="243656"/>
          </a:xfrm>
          <a:prstGeom prst="rect">
            <a:avLst/>
          </a:prstGeom>
        </p:spPr>
        <p:txBody>
          <a:bodyPr lIns="0" tIns="0" rIns="0" bIns="0" rtlCol="0" anchor="t">
            <a:spAutoFit/>
          </a:bodyPr>
          <a:lstStyle/>
          <a:p>
            <a:pPr algn="ctr">
              <a:lnSpc>
                <a:spcPts val="1875"/>
              </a:lnSpc>
            </a:pPr>
            <a:r>
              <a:rPr lang="es-ES" sz="1659" spc="-49" dirty="0">
                <a:solidFill>
                  <a:srgbClr val="FFFFFF"/>
                </a:solidFill>
                <a:latin typeface="Poppins Bold"/>
                <a:ea typeface="Poppins Bold"/>
                <a:cs typeface="Poppins Bold"/>
                <a:sym typeface="Poppins Bold"/>
              </a:rPr>
              <a:t>Análisis  de los Datos</a:t>
            </a:r>
          </a:p>
        </p:txBody>
      </p:sp>
      <p:sp>
        <p:nvSpPr>
          <p:cNvPr id="34" name="TextBox 34"/>
          <p:cNvSpPr txBox="1"/>
          <p:nvPr/>
        </p:nvSpPr>
        <p:spPr>
          <a:xfrm>
            <a:off x="6249057" y="4663150"/>
            <a:ext cx="2475864" cy="1420517"/>
          </a:xfrm>
          <a:prstGeom prst="rect">
            <a:avLst/>
          </a:prstGeom>
        </p:spPr>
        <p:txBody>
          <a:bodyPr lIns="0" tIns="0" rIns="0" bIns="0" rtlCol="0" anchor="t">
            <a:spAutoFit/>
          </a:bodyPr>
          <a:lstStyle/>
          <a:p>
            <a:pPr algn="just">
              <a:lnSpc>
                <a:spcPts val="1582"/>
              </a:lnSpc>
            </a:pPr>
            <a:r>
              <a:rPr lang="es-ES" sz="1217" b="1" dirty="0">
                <a:solidFill>
                  <a:srgbClr val="FFFFFF"/>
                </a:solidFill>
                <a:latin typeface="Poppins"/>
                <a:ea typeface="Poppins"/>
                <a:cs typeface="Poppins"/>
                <a:sym typeface="Poppins"/>
              </a:rPr>
              <a:t>Hemos testeado diversos modelos de Machine </a:t>
            </a:r>
            <a:r>
              <a:rPr lang="es-ES" sz="1217" b="1" dirty="0" err="1">
                <a:solidFill>
                  <a:srgbClr val="FFFFFF"/>
                </a:solidFill>
                <a:latin typeface="Poppins"/>
                <a:ea typeface="Poppins"/>
                <a:cs typeface="Poppins"/>
                <a:sym typeface="Poppins"/>
              </a:rPr>
              <a:t>Learning</a:t>
            </a:r>
            <a:r>
              <a:rPr lang="es-ES" sz="1217" b="1" dirty="0">
                <a:solidFill>
                  <a:srgbClr val="FFFFFF"/>
                </a:solidFill>
                <a:latin typeface="Poppins"/>
                <a:ea typeface="Poppins"/>
                <a:cs typeface="Poppins"/>
                <a:sym typeface="Poppins"/>
              </a:rPr>
              <a:t>, de cara a poder determinar cual era el que mayor se ajustaba  a las necesidades de negocio, seleccionando el más parecido de ellos.</a:t>
            </a:r>
          </a:p>
        </p:txBody>
      </p:sp>
      <p:sp>
        <p:nvSpPr>
          <p:cNvPr id="35" name="TextBox 35"/>
          <p:cNvSpPr txBox="1"/>
          <p:nvPr/>
        </p:nvSpPr>
        <p:spPr>
          <a:xfrm>
            <a:off x="6365099" y="4028460"/>
            <a:ext cx="2243780" cy="487313"/>
          </a:xfrm>
          <a:prstGeom prst="rect">
            <a:avLst/>
          </a:prstGeom>
        </p:spPr>
        <p:txBody>
          <a:bodyPr lIns="0" tIns="0" rIns="0" bIns="0" rtlCol="0" anchor="t">
            <a:spAutoFit/>
          </a:bodyPr>
          <a:lstStyle/>
          <a:p>
            <a:pPr algn="ctr">
              <a:lnSpc>
                <a:spcPts val="1875"/>
              </a:lnSpc>
            </a:pPr>
            <a:r>
              <a:rPr lang="es-ES" sz="1659" spc="-49" dirty="0">
                <a:solidFill>
                  <a:srgbClr val="FFFFFF"/>
                </a:solidFill>
                <a:latin typeface="Poppins Bold"/>
                <a:ea typeface="Poppins Bold"/>
                <a:cs typeface="Poppins Bold"/>
                <a:sym typeface="Poppins Bold"/>
              </a:rPr>
              <a:t>Prueba de los modelos de ML</a:t>
            </a:r>
          </a:p>
        </p:txBody>
      </p:sp>
      <p:sp>
        <p:nvSpPr>
          <p:cNvPr id="36" name="TextBox 36"/>
          <p:cNvSpPr txBox="1"/>
          <p:nvPr/>
        </p:nvSpPr>
        <p:spPr>
          <a:xfrm>
            <a:off x="9030336" y="4663150"/>
            <a:ext cx="2475864" cy="1420517"/>
          </a:xfrm>
          <a:prstGeom prst="rect">
            <a:avLst/>
          </a:prstGeom>
        </p:spPr>
        <p:txBody>
          <a:bodyPr lIns="0" tIns="0" rIns="0" bIns="0" rtlCol="0" anchor="t">
            <a:spAutoFit/>
          </a:bodyPr>
          <a:lstStyle/>
          <a:p>
            <a:pPr algn="just">
              <a:lnSpc>
                <a:spcPts val="1582"/>
              </a:lnSpc>
            </a:pPr>
            <a:r>
              <a:rPr lang="es-ES" sz="1217" b="1" dirty="0">
                <a:solidFill>
                  <a:srgbClr val="FFFFFF"/>
                </a:solidFill>
                <a:latin typeface="Poppins"/>
                <a:ea typeface="Poppins"/>
                <a:cs typeface="Poppins"/>
                <a:sym typeface="Poppins"/>
              </a:rPr>
              <a:t>Después de valorarlo con el equipo de Data </a:t>
            </a:r>
            <a:r>
              <a:rPr lang="es-ES" sz="1217" b="1" dirty="0" err="1">
                <a:solidFill>
                  <a:srgbClr val="FFFFFF"/>
                </a:solidFill>
                <a:latin typeface="Poppins"/>
                <a:ea typeface="Poppins"/>
                <a:cs typeface="Poppins"/>
                <a:sym typeface="Poppins"/>
              </a:rPr>
              <a:t>Science</a:t>
            </a:r>
            <a:r>
              <a:rPr lang="es-ES" sz="1217" b="1" dirty="0">
                <a:solidFill>
                  <a:srgbClr val="FFFFFF"/>
                </a:solidFill>
                <a:latin typeface="Poppins"/>
                <a:ea typeface="Poppins"/>
                <a:cs typeface="Poppins"/>
                <a:sym typeface="Poppins"/>
              </a:rPr>
              <a:t> se ha optado por los dos modelos que mejor se adaptaban a los dos </a:t>
            </a:r>
            <a:r>
              <a:rPr lang="es-ES" sz="1217" b="1" dirty="0" err="1">
                <a:solidFill>
                  <a:srgbClr val="FFFFFF"/>
                </a:solidFill>
                <a:latin typeface="Poppins"/>
                <a:ea typeface="Poppins"/>
                <a:cs typeface="Poppins"/>
                <a:sym typeface="Poppins"/>
              </a:rPr>
              <a:t>datasets</a:t>
            </a:r>
            <a:r>
              <a:rPr lang="es-ES" sz="1217" b="1" dirty="0">
                <a:solidFill>
                  <a:srgbClr val="FFFFFF"/>
                </a:solidFill>
                <a:latin typeface="Poppins"/>
                <a:ea typeface="Poppins"/>
                <a:cs typeface="Poppins"/>
                <a:sym typeface="Poppins"/>
              </a:rPr>
              <a:t> proporcionados para presentar las conclusiones a negocio.</a:t>
            </a:r>
          </a:p>
        </p:txBody>
      </p:sp>
      <p:sp>
        <p:nvSpPr>
          <p:cNvPr id="37" name="TextBox 37"/>
          <p:cNvSpPr txBox="1"/>
          <p:nvPr/>
        </p:nvSpPr>
        <p:spPr>
          <a:xfrm>
            <a:off x="9030336" y="4028460"/>
            <a:ext cx="2475864" cy="243656"/>
          </a:xfrm>
          <a:prstGeom prst="rect">
            <a:avLst/>
          </a:prstGeom>
        </p:spPr>
        <p:txBody>
          <a:bodyPr lIns="0" tIns="0" rIns="0" bIns="0" rtlCol="0" anchor="t">
            <a:spAutoFit/>
          </a:bodyPr>
          <a:lstStyle/>
          <a:p>
            <a:pPr algn="ctr">
              <a:lnSpc>
                <a:spcPts val="1875"/>
              </a:lnSpc>
            </a:pPr>
            <a:r>
              <a:rPr lang="es-ES" sz="1659" spc="-49" dirty="0">
                <a:solidFill>
                  <a:srgbClr val="FFFFFF"/>
                </a:solidFill>
                <a:latin typeface="Poppins Bold"/>
                <a:ea typeface="Poppins Bold"/>
                <a:cs typeface="Poppins Bold"/>
                <a:sym typeface="Poppins Bold"/>
              </a:rPr>
              <a:t>Decisión final con el equipo.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90771" y="0"/>
            <a:ext cx="10286771" cy="7030593"/>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4"/>
              <a:stretch>
                <a:fillRect l="-1259" r="-1259"/>
              </a:stretch>
            </a:blipFill>
          </p:spPr>
        </p:sp>
      </p:grpSp>
      <p:sp>
        <p:nvSpPr>
          <p:cNvPr id="5" name="TextBox 5"/>
          <p:cNvSpPr txBox="1"/>
          <p:nvPr/>
        </p:nvSpPr>
        <p:spPr>
          <a:xfrm>
            <a:off x="4630399" y="2770197"/>
            <a:ext cx="5638128" cy="1317605"/>
          </a:xfrm>
          <a:prstGeom prst="rect">
            <a:avLst/>
          </a:prstGeom>
        </p:spPr>
        <p:txBody>
          <a:bodyPr lIns="0" tIns="0" rIns="0" bIns="0" rtlCol="0" anchor="t">
            <a:spAutoFit/>
          </a:bodyPr>
          <a:lstStyle/>
          <a:p>
            <a:pPr algn="ctr">
              <a:lnSpc>
                <a:spcPts val="5256"/>
              </a:lnSpc>
              <a:spcBef>
                <a:spcPct val="0"/>
              </a:spcBef>
            </a:pPr>
            <a:r>
              <a:rPr lang="es-ES" sz="4380" b="1" dirty="0">
                <a:solidFill>
                  <a:srgbClr val="FFFFFF"/>
                </a:solidFill>
                <a:latin typeface="Now Bold"/>
                <a:ea typeface="Now Bold"/>
                <a:cs typeface="Now Bold"/>
                <a:sym typeface="Now Bold"/>
              </a:rPr>
              <a:t>Análisis Primer </a:t>
            </a:r>
            <a:r>
              <a:rPr lang="es-ES" sz="4380" b="1" dirty="0" err="1">
                <a:solidFill>
                  <a:srgbClr val="FFFFFF"/>
                </a:solidFill>
                <a:latin typeface="Now Bold"/>
                <a:ea typeface="Now Bold"/>
                <a:cs typeface="Now Bold"/>
                <a:sym typeface="Now Bold"/>
              </a:rPr>
              <a:t>Dataset</a:t>
            </a:r>
            <a:r>
              <a:rPr lang="es-ES" sz="4380" b="1" dirty="0">
                <a:solidFill>
                  <a:srgbClr val="FFFFFF"/>
                </a:solidFill>
                <a:latin typeface="Now Bold"/>
                <a:ea typeface="Now Bold"/>
                <a:cs typeface="Now Bold"/>
                <a:sym typeface="Now Bold"/>
              </a:rPr>
              <a:t> Tiendas </a:t>
            </a:r>
          </a:p>
        </p:txBody>
      </p:sp>
      <p:sp>
        <p:nvSpPr>
          <p:cNvPr id="8" name="Freeform 8"/>
          <p:cNvSpPr/>
          <p:nvPr/>
        </p:nvSpPr>
        <p:spPr>
          <a:xfrm rot="-10800000">
            <a:off x="9600868" y="-2"/>
            <a:ext cx="2591131" cy="2032001"/>
          </a:xfrm>
          <a:custGeom>
            <a:avLst/>
            <a:gdLst/>
            <a:ahLst/>
            <a:cxnLst/>
            <a:rect l="l" t="t" r="r" b="b"/>
            <a:pathLst>
              <a:path w="6452848" h="5596379">
                <a:moveTo>
                  <a:pt x="0" y="0"/>
                </a:moveTo>
                <a:lnTo>
                  <a:pt x="6452849" y="0"/>
                </a:lnTo>
                <a:lnTo>
                  <a:pt x="6452849" y="5596380"/>
                </a:lnTo>
                <a:lnTo>
                  <a:pt x="0" y="5596380"/>
                </a:lnTo>
                <a:lnTo>
                  <a:pt x="0" y="0"/>
                </a:lnTo>
                <a:close/>
              </a:path>
            </a:pathLst>
          </a:custGeom>
          <a:solidFill>
            <a:schemeClr val="accent3">
              <a:lumMod val="75000"/>
              <a:alpha val="78000"/>
            </a:schemeClr>
          </a:solidFill>
        </p:spPr>
        <p:txBody>
          <a:bodyPr/>
          <a:lstStyle/>
          <a:p>
            <a:endParaRPr lang="en-US" dirty="0"/>
          </a:p>
        </p:txBody>
      </p:sp>
      <p:sp>
        <p:nvSpPr>
          <p:cNvPr id="9" name="Freeform 9"/>
          <p:cNvSpPr/>
          <p:nvPr/>
        </p:nvSpPr>
        <p:spPr>
          <a:xfrm>
            <a:off x="7047925" y="1607611"/>
            <a:ext cx="586429" cy="848778"/>
          </a:xfrm>
          <a:custGeom>
            <a:avLst/>
            <a:gdLst/>
            <a:ahLst/>
            <a:cxnLst/>
            <a:rect l="l" t="t" r="r" b="b"/>
            <a:pathLst>
              <a:path w="879643" h="1273167">
                <a:moveTo>
                  <a:pt x="0" y="0"/>
                </a:moveTo>
                <a:lnTo>
                  <a:pt x="879643" y="0"/>
                </a:lnTo>
                <a:lnTo>
                  <a:pt x="879643" y="1273168"/>
                </a:lnTo>
                <a:lnTo>
                  <a:pt x="0" y="1273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84891" y="237508"/>
            <a:ext cx="7791312" cy="430887"/>
          </a:xfrm>
          <a:prstGeom prst="rect">
            <a:avLst/>
          </a:prstGeom>
        </p:spPr>
        <p:txBody>
          <a:bodyPr wrap="square" lIns="0" tIns="0" rIns="0" bIns="0" rtlCol="0" anchor="t">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Perspectiva Análisis Primer </a:t>
            </a:r>
            <a:r>
              <a:rPr lang="es-ES" sz="2800" b="1" dirty="0" err="1">
                <a:solidFill>
                  <a:srgbClr val="92D050"/>
                </a:solidFill>
                <a:latin typeface="Segoe UI" panose="020B0502040204020203" pitchFamily="34" charset="0"/>
                <a:cs typeface="Segoe UI" panose="020B0502040204020203" pitchFamily="34" charset="0"/>
              </a:rPr>
              <a:t>Dataset</a:t>
            </a:r>
            <a:r>
              <a:rPr lang="es-ES" sz="2800" b="1" dirty="0">
                <a:solidFill>
                  <a:srgbClr val="92D050"/>
                </a:solidFill>
                <a:latin typeface="Segoe UI" panose="020B0502040204020203" pitchFamily="34" charset="0"/>
                <a:cs typeface="Segoe UI" panose="020B0502040204020203" pitchFamily="34" charset="0"/>
              </a:rPr>
              <a:t> 1/3</a:t>
            </a:r>
            <a:endParaRPr lang="en-US" sz="2800" b="1" dirty="0">
              <a:solidFill>
                <a:srgbClr val="92D050"/>
              </a:solidFill>
              <a:latin typeface="Segoe UI" panose="020B0502040204020203" pitchFamily="34" charset="0"/>
              <a:cs typeface="Segoe UI" panose="020B0502040204020203" pitchFamily="34" charset="0"/>
            </a:endParaRPr>
          </a:p>
        </p:txBody>
      </p:sp>
      <p:sp>
        <p:nvSpPr>
          <p:cNvPr id="22" name="TextBox 22"/>
          <p:cNvSpPr txBox="1"/>
          <p:nvPr/>
        </p:nvSpPr>
        <p:spPr>
          <a:xfrm>
            <a:off x="284891" y="777999"/>
            <a:ext cx="3217964" cy="208199"/>
          </a:xfrm>
          <a:prstGeom prst="rect">
            <a:avLst/>
          </a:prstGeom>
        </p:spPr>
        <p:txBody>
          <a:bodyPr wrap="square" lIns="0" tIns="0" rIns="0" bIns="0" rtlCol="0" anchor="t">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No se aprecia un alto índice de Abandonos</a:t>
            </a:r>
            <a:endParaRPr lang="es-ES" sz="1600" spc="-48" dirty="0">
              <a:solidFill>
                <a:srgbClr val="000000"/>
              </a:solidFill>
              <a:latin typeface="Poppins Bold"/>
              <a:ea typeface="Poppins Bold"/>
              <a:cs typeface="Poppins Bold"/>
              <a:sym typeface="Poppins Bold"/>
            </a:endParaRPr>
          </a:p>
        </p:txBody>
      </p:sp>
      <p:sp>
        <p:nvSpPr>
          <p:cNvPr id="24" name="TextBox 24"/>
          <p:cNvSpPr txBox="1"/>
          <p:nvPr/>
        </p:nvSpPr>
        <p:spPr>
          <a:xfrm>
            <a:off x="284891" y="3412547"/>
            <a:ext cx="4230838" cy="208199"/>
          </a:xfrm>
          <a:prstGeom prst="rect">
            <a:avLst/>
          </a:prstGeom>
        </p:spPr>
        <p:txBody>
          <a:bodyPr wrap="square" lIns="0" tIns="0" rIns="0" bIns="0" rtlCol="0" anchor="t">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Distribución Abandonos vemos plantilla envejecida y despidos</a:t>
            </a:r>
          </a:p>
        </p:txBody>
      </p:sp>
      <p:pic>
        <p:nvPicPr>
          <p:cNvPr id="25" name="Picture 24">
            <a:extLst>
              <a:ext uri="{FF2B5EF4-FFF2-40B4-BE49-F238E27FC236}">
                <a16:creationId xmlns:a16="http://schemas.microsoft.com/office/drawing/2014/main" id="{FF447D7A-0C7B-4B81-99FA-2E0629E26EFB}"/>
              </a:ext>
            </a:extLst>
          </p:cNvPr>
          <p:cNvPicPr>
            <a:picLocks noChangeAspect="1"/>
          </p:cNvPicPr>
          <p:nvPr/>
        </p:nvPicPr>
        <p:blipFill rotWithShape="1">
          <a:blip r:embed="rId2"/>
          <a:srcRect l="20136" t="53659" r="43150" b="16007"/>
          <a:stretch/>
        </p:blipFill>
        <p:spPr>
          <a:xfrm>
            <a:off x="284891" y="1129512"/>
            <a:ext cx="4476307" cy="1971023"/>
          </a:xfrm>
          <a:prstGeom prst="rect">
            <a:avLst/>
          </a:prstGeom>
        </p:spPr>
      </p:pic>
      <p:pic>
        <p:nvPicPr>
          <p:cNvPr id="1026" name="Picture 2">
            <a:extLst>
              <a:ext uri="{FF2B5EF4-FFF2-40B4-BE49-F238E27FC236}">
                <a16:creationId xmlns:a16="http://schemas.microsoft.com/office/drawing/2014/main" id="{01E5169D-FD0D-4EE2-A73B-1B807C13E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891" y="4007349"/>
            <a:ext cx="4802205" cy="261314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78A3FAAF-1E48-4079-AFFD-FEE1F34968C7}"/>
              </a:ext>
            </a:extLst>
          </p:cNvPr>
          <p:cNvSpPr/>
          <p:nvPr/>
        </p:nvSpPr>
        <p:spPr>
          <a:xfrm>
            <a:off x="6309841" y="708300"/>
            <a:ext cx="4116575" cy="306109"/>
          </a:xfrm>
          <a:prstGeom prst="rect">
            <a:avLst/>
          </a:prstGeom>
        </p:spPr>
        <p:txBody>
          <a:bodyPr wrap="none">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Concentración de jubilaciones y despidos en determinadas tiendas</a:t>
            </a:r>
          </a:p>
        </p:txBody>
      </p:sp>
      <p:pic>
        <p:nvPicPr>
          <p:cNvPr id="1028" name="Picture 4">
            <a:extLst>
              <a:ext uri="{FF2B5EF4-FFF2-40B4-BE49-F238E27FC236}">
                <a16:creationId xmlns:a16="http://schemas.microsoft.com/office/drawing/2014/main" id="{AC900306-2B2A-4CDE-A3F7-3C6FEECF5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084371"/>
            <a:ext cx="5328668" cy="228958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86C64C25-B18D-4758-A143-E60C43779F1B}"/>
              </a:ext>
            </a:extLst>
          </p:cNvPr>
          <p:cNvSpPr/>
          <p:nvPr/>
        </p:nvSpPr>
        <p:spPr>
          <a:xfrm>
            <a:off x="6309840" y="3373961"/>
            <a:ext cx="3002971" cy="300531"/>
          </a:xfrm>
          <a:prstGeom prst="rect">
            <a:avLst/>
          </a:prstGeom>
        </p:spPr>
        <p:txBody>
          <a:bodyPr wrap="square">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Distribución de los abandonos por sexo</a:t>
            </a:r>
            <a:endParaRPr lang="es-ES" spc="-48" dirty="0">
              <a:solidFill>
                <a:srgbClr val="000000"/>
              </a:solidFill>
              <a:latin typeface="Poppins Bold"/>
              <a:ea typeface="Poppins Bold"/>
              <a:cs typeface="Poppins Bold"/>
              <a:sym typeface="Poppins Bold"/>
            </a:endParaRPr>
          </a:p>
        </p:txBody>
      </p:sp>
      <p:pic>
        <p:nvPicPr>
          <p:cNvPr id="1032" name="Picture 8">
            <a:extLst>
              <a:ext uri="{FF2B5EF4-FFF2-40B4-BE49-F238E27FC236}">
                <a16:creationId xmlns:a16="http://schemas.microsoft.com/office/drawing/2014/main" id="{69840685-4B7B-4C36-8109-7C02732C5C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7270" y="3932005"/>
            <a:ext cx="3655828" cy="2611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84891" y="237508"/>
            <a:ext cx="7791312" cy="430887"/>
          </a:xfrm>
          <a:prstGeom prst="rect">
            <a:avLst/>
          </a:prstGeom>
        </p:spPr>
        <p:txBody>
          <a:bodyPr wrap="square" lIns="0" tIns="0" rIns="0" bIns="0" rtlCol="0" anchor="t">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Perspectiva Análisis Primer </a:t>
            </a:r>
            <a:r>
              <a:rPr lang="es-ES" sz="2800" b="1" dirty="0" err="1">
                <a:solidFill>
                  <a:srgbClr val="92D050"/>
                </a:solidFill>
                <a:latin typeface="Segoe UI" panose="020B0502040204020203" pitchFamily="34" charset="0"/>
                <a:cs typeface="Segoe UI" panose="020B0502040204020203" pitchFamily="34" charset="0"/>
              </a:rPr>
              <a:t>Dataset</a:t>
            </a:r>
            <a:r>
              <a:rPr lang="es-ES" sz="2800" b="1" dirty="0">
                <a:solidFill>
                  <a:srgbClr val="92D050"/>
                </a:solidFill>
                <a:latin typeface="Segoe UI" panose="020B0502040204020203" pitchFamily="34" charset="0"/>
                <a:cs typeface="Segoe UI" panose="020B0502040204020203" pitchFamily="34" charset="0"/>
              </a:rPr>
              <a:t> 2/3</a:t>
            </a:r>
            <a:endParaRPr lang="en-US" sz="2800" b="1" dirty="0">
              <a:solidFill>
                <a:srgbClr val="92D050"/>
              </a:solidFill>
              <a:latin typeface="Segoe UI" panose="020B0502040204020203" pitchFamily="34" charset="0"/>
              <a:cs typeface="Segoe UI" panose="020B0502040204020203" pitchFamily="34" charset="0"/>
            </a:endParaRPr>
          </a:p>
        </p:txBody>
      </p:sp>
      <p:sp>
        <p:nvSpPr>
          <p:cNvPr id="22" name="TextBox 22"/>
          <p:cNvSpPr txBox="1"/>
          <p:nvPr/>
        </p:nvSpPr>
        <p:spPr>
          <a:xfrm>
            <a:off x="284890" y="777999"/>
            <a:ext cx="4237602" cy="208199"/>
          </a:xfrm>
          <a:prstGeom prst="rect">
            <a:avLst/>
          </a:prstGeom>
        </p:spPr>
        <p:txBody>
          <a:bodyPr wrap="square" lIns="0" tIns="0" rIns="0" bIns="0" rtlCol="0" anchor="t">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Por edades se observa mayor abandono entre 20 y 30 años</a:t>
            </a:r>
            <a:endParaRPr lang="es-ES" sz="1600" spc="-48" dirty="0">
              <a:solidFill>
                <a:srgbClr val="000000"/>
              </a:solidFill>
              <a:latin typeface="Poppins Bold"/>
              <a:ea typeface="Poppins Bold"/>
              <a:cs typeface="Poppins Bold"/>
              <a:sym typeface="Poppins Bold"/>
            </a:endParaRPr>
          </a:p>
        </p:txBody>
      </p:sp>
      <p:sp>
        <p:nvSpPr>
          <p:cNvPr id="24" name="TextBox 24"/>
          <p:cNvSpPr txBox="1"/>
          <p:nvPr/>
        </p:nvSpPr>
        <p:spPr>
          <a:xfrm>
            <a:off x="284890" y="3475977"/>
            <a:ext cx="4476307" cy="213776"/>
          </a:xfrm>
          <a:prstGeom prst="rect">
            <a:avLst/>
          </a:prstGeom>
        </p:spPr>
        <p:txBody>
          <a:bodyPr wrap="square" lIns="0" tIns="0" rIns="0" bIns="0" rtlCol="0" anchor="t">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 A menor antigüedad más abandono (sin tener en cuenta </a:t>
            </a:r>
            <a:r>
              <a:rPr lang="en-US" sz="1200" spc="-48" dirty="0">
                <a:solidFill>
                  <a:srgbClr val="000000"/>
                </a:solidFill>
                <a:latin typeface="Poppins Bold"/>
                <a:ea typeface="Poppins Bold"/>
                <a:cs typeface="Poppins Bold"/>
                <a:sym typeface="Poppins Bold"/>
              </a:rPr>
              <a:t>=&gt;60 a</a:t>
            </a:r>
            <a:r>
              <a:rPr lang="es-ES" sz="1200" spc="-48" dirty="0" err="1">
                <a:solidFill>
                  <a:srgbClr val="000000"/>
                </a:solidFill>
                <a:latin typeface="Poppins Bold"/>
                <a:ea typeface="Poppins Bold"/>
                <a:cs typeface="Poppins Bold"/>
                <a:sym typeface="Poppins Bold"/>
              </a:rPr>
              <a:t>ños</a:t>
            </a:r>
            <a:r>
              <a:rPr lang="es-ES" sz="1200" spc="-48" dirty="0">
                <a:solidFill>
                  <a:srgbClr val="000000"/>
                </a:solidFill>
                <a:latin typeface="Poppins Bold"/>
                <a:ea typeface="Poppins Bold"/>
                <a:cs typeface="Poppins Bold"/>
                <a:sym typeface="Poppins Bold"/>
              </a:rPr>
              <a:t>)</a:t>
            </a:r>
            <a:endParaRPr lang="en-US" sz="1200" spc="-48" dirty="0">
              <a:solidFill>
                <a:srgbClr val="000000"/>
              </a:solidFill>
              <a:latin typeface="Poppins Bold"/>
              <a:ea typeface="Poppins Bold"/>
              <a:cs typeface="Poppins Bold"/>
              <a:sym typeface="Poppins Bold"/>
            </a:endParaRPr>
          </a:p>
        </p:txBody>
      </p:sp>
      <p:sp>
        <p:nvSpPr>
          <p:cNvPr id="27" name="Rectangle 26">
            <a:extLst>
              <a:ext uri="{FF2B5EF4-FFF2-40B4-BE49-F238E27FC236}">
                <a16:creationId xmlns:a16="http://schemas.microsoft.com/office/drawing/2014/main" id="{78A3FAAF-1E48-4079-AFFD-FEE1F34968C7}"/>
              </a:ext>
            </a:extLst>
          </p:cNvPr>
          <p:cNvSpPr/>
          <p:nvPr/>
        </p:nvSpPr>
        <p:spPr>
          <a:xfrm>
            <a:off x="6740417" y="764074"/>
            <a:ext cx="3706591" cy="306109"/>
          </a:xfrm>
          <a:prstGeom prst="rect">
            <a:avLst/>
          </a:prstGeom>
        </p:spPr>
        <p:txBody>
          <a:bodyPr wrap="none">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Cada 5 años hay un pico de abandonos de forma casi cíclica</a:t>
            </a:r>
          </a:p>
        </p:txBody>
      </p:sp>
      <p:sp>
        <p:nvSpPr>
          <p:cNvPr id="28" name="Rectangle 27">
            <a:extLst>
              <a:ext uri="{FF2B5EF4-FFF2-40B4-BE49-F238E27FC236}">
                <a16:creationId xmlns:a16="http://schemas.microsoft.com/office/drawing/2014/main" id="{86C64C25-B18D-4758-A143-E60C43779F1B}"/>
              </a:ext>
            </a:extLst>
          </p:cNvPr>
          <p:cNvSpPr/>
          <p:nvPr/>
        </p:nvSpPr>
        <p:spPr>
          <a:xfrm>
            <a:off x="6427270" y="3397362"/>
            <a:ext cx="2629349" cy="306109"/>
          </a:xfrm>
          <a:prstGeom prst="rect">
            <a:avLst/>
          </a:prstGeom>
        </p:spPr>
        <p:txBody>
          <a:bodyPr wrap="square">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La mayoría de bajas son voluntarias</a:t>
            </a:r>
            <a:endParaRPr lang="es-ES" spc="-48" dirty="0">
              <a:solidFill>
                <a:srgbClr val="000000"/>
              </a:solidFill>
              <a:latin typeface="Poppins Bold"/>
              <a:ea typeface="Poppins Bold"/>
              <a:cs typeface="Poppins Bold"/>
              <a:sym typeface="Poppins Bold"/>
            </a:endParaRPr>
          </a:p>
        </p:txBody>
      </p:sp>
      <p:pic>
        <p:nvPicPr>
          <p:cNvPr id="2050" name="Picture 2">
            <a:extLst>
              <a:ext uri="{FF2B5EF4-FFF2-40B4-BE49-F238E27FC236}">
                <a16:creationId xmlns:a16="http://schemas.microsoft.com/office/drawing/2014/main" id="{B2AE27F5-F016-48D9-86EA-55E3437E4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81" y="1093815"/>
            <a:ext cx="3583736" cy="23258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70534E9-9983-4613-8D46-56461A465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270" y="1183946"/>
            <a:ext cx="3461009" cy="21455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C58774B-B80F-4713-96FF-2C6A22949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99" y="3857576"/>
            <a:ext cx="4096393" cy="29259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BE1BC56-4FDC-4BAB-9A16-459F5E695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7270" y="4077419"/>
            <a:ext cx="4332886" cy="229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762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84891" y="237508"/>
            <a:ext cx="7791312" cy="430887"/>
          </a:xfrm>
          <a:prstGeom prst="rect">
            <a:avLst/>
          </a:prstGeom>
        </p:spPr>
        <p:txBody>
          <a:bodyPr wrap="square" lIns="0" tIns="0" rIns="0" bIns="0" rtlCol="0" anchor="t">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Perspectiva Análisis Primer </a:t>
            </a:r>
            <a:r>
              <a:rPr lang="es-ES" sz="2800" b="1" dirty="0" err="1">
                <a:solidFill>
                  <a:srgbClr val="92D050"/>
                </a:solidFill>
                <a:latin typeface="Segoe UI" panose="020B0502040204020203" pitchFamily="34" charset="0"/>
                <a:cs typeface="Segoe UI" panose="020B0502040204020203" pitchFamily="34" charset="0"/>
              </a:rPr>
              <a:t>Dataset</a:t>
            </a:r>
            <a:r>
              <a:rPr lang="es-ES" sz="2800" b="1" dirty="0">
                <a:solidFill>
                  <a:srgbClr val="92D050"/>
                </a:solidFill>
                <a:latin typeface="Segoe UI" panose="020B0502040204020203" pitchFamily="34" charset="0"/>
                <a:cs typeface="Segoe UI" panose="020B0502040204020203" pitchFamily="34" charset="0"/>
              </a:rPr>
              <a:t> 3/3</a:t>
            </a:r>
            <a:endParaRPr lang="en-US" sz="2800" b="1" dirty="0">
              <a:solidFill>
                <a:srgbClr val="92D050"/>
              </a:solidFill>
              <a:latin typeface="Segoe UI" panose="020B0502040204020203" pitchFamily="34" charset="0"/>
              <a:cs typeface="Segoe UI" panose="020B0502040204020203" pitchFamily="34" charset="0"/>
            </a:endParaRPr>
          </a:p>
        </p:txBody>
      </p:sp>
      <p:sp>
        <p:nvSpPr>
          <p:cNvPr id="22" name="TextBox 22"/>
          <p:cNvSpPr txBox="1"/>
          <p:nvPr/>
        </p:nvSpPr>
        <p:spPr>
          <a:xfrm>
            <a:off x="426099" y="779316"/>
            <a:ext cx="3428449" cy="208199"/>
          </a:xfrm>
          <a:prstGeom prst="rect">
            <a:avLst/>
          </a:prstGeom>
        </p:spPr>
        <p:txBody>
          <a:bodyPr wrap="square" lIns="0" tIns="0" rIns="0" bIns="0" rtlCol="0" anchor="t">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Todas las bajas en la oficina central son voluntarias</a:t>
            </a:r>
            <a:endParaRPr lang="es-ES" sz="1600" spc="-48" dirty="0">
              <a:solidFill>
                <a:srgbClr val="000000"/>
              </a:solidFill>
              <a:latin typeface="Poppins Bold"/>
              <a:ea typeface="Poppins Bold"/>
              <a:cs typeface="Poppins Bold"/>
              <a:sym typeface="Poppins Bold"/>
            </a:endParaRPr>
          </a:p>
        </p:txBody>
      </p:sp>
      <p:sp>
        <p:nvSpPr>
          <p:cNvPr id="27" name="Rectangle 26">
            <a:extLst>
              <a:ext uri="{FF2B5EF4-FFF2-40B4-BE49-F238E27FC236}">
                <a16:creationId xmlns:a16="http://schemas.microsoft.com/office/drawing/2014/main" id="{78A3FAAF-1E48-4079-AFFD-FEE1F34968C7}"/>
              </a:ext>
            </a:extLst>
          </p:cNvPr>
          <p:cNvSpPr/>
          <p:nvPr/>
        </p:nvSpPr>
        <p:spPr>
          <a:xfrm>
            <a:off x="579831" y="3275946"/>
            <a:ext cx="3046667" cy="306109"/>
          </a:xfrm>
          <a:prstGeom prst="rect">
            <a:avLst/>
          </a:prstGeom>
        </p:spPr>
        <p:txBody>
          <a:bodyPr wrap="none">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Detalle de tipo de abandono por departamento</a:t>
            </a:r>
          </a:p>
        </p:txBody>
      </p:sp>
      <p:pic>
        <p:nvPicPr>
          <p:cNvPr id="3074" name="Picture 2">
            <a:extLst>
              <a:ext uri="{FF2B5EF4-FFF2-40B4-BE49-F238E27FC236}">
                <a16:creationId xmlns:a16="http://schemas.microsoft.com/office/drawing/2014/main" id="{2B904C64-1FC6-4929-849E-0793033E3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99" y="1130796"/>
            <a:ext cx="4188431" cy="21455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8325EE9-0518-4263-B788-A29DD3538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99" y="3581627"/>
            <a:ext cx="5081566" cy="30699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0AFB682-C88D-45E4-A60A-C1696B08B9C1}"/>
              </a:ext>
            </a:extLst>
          </p:cNvPr>
          <p:cNvSpPr/>
          <p:nvPr/>
        </p:nvSpPr>
        <p:spPr>
          <a:xfrm>
            <a:off x="7020882" y="779316"/>
            <a:ext cx="2088200" cy="306109"/>
          </a:xfrm>
          <a:prstGeom prst="rect">
            <a:avLst/>
          </a:prstGeom>
        </p:spPr>
        <p:txBody>
          <a:bodyPr wrap="none">
            <a:spAutoFit/>
          </a:bodyPr>
          <a:lstStyle/>
          <a:p>
            <a:pPr marL="171450" indent="-171450" algn="r">
              <a:lnSpc>
                <a:spcPts val="1807"/>
              </a:lnSpc>
              <a:buClr>
                <a:srgbClr val="92D050"/>
              </a:buClr>
              <a:buFont typeface="Wingdings" panose="05000000000000000000" pitchFamily="2" charset="2"/>
              <a:buChar char="Ø"/>
            </a:pPr>
            <a:r>
              <a:rPr lang="es-ES" sz="1200" spc="-48" dirty="0">
                <a:solidFill>
                  <a:srgbClr val="000000"/>
                </a:solidFill>
                <a:latin typeface="Poppins Bold"/>
                <a:ea typeface="Poppins Bold"/>
                <a:cs typeface="Poppins Bold"/>
                <a:sym typeface="Poppins Bold"/>
              </a:rPr>
              <a:t>Tipo de Abandono por función</a:t>
            </a:r>
          </a:p>
        </p:txBody>
      </p:sp>
      <p:pic>
        <p:nvPicPr>
          <p:cNvPr id="3078" name="Picture 6">
            <a:extLst>
              <a:ext uri="{FF2B5EF4-FFF2-40B4-BE49-F238E27FC236}">
                <a16:creationId xmlns:a16="http://schemas.microsoft.com/office/drawing/2014/main" id="{E0D29D46-04D7-418B-B319-425971676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914" y="1286540"/>
            <a:ext cx="6093195" cy="479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8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57169" y="3057671"/>
            <a:ext cx="2955306" cy="951373"/>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a:off x="8312715" y="1248674"/>
            <a:ext cx="1846198" cy="1741041"/>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a:off x="6526040" y="5124600"/>
            <a:ext cx="5415581" cy="10476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a:off x="7179798" y="4087911"/>
            <a:ext cx="4112032" cy="949388"/>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8873341" y="5234145"/>
            <a:ext cx="758078" cy="758078"/>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689111" y="2938915"/>
            <a:ext cx="638436" cy="469552"/>
          </a:xfrm>
          <a:prstGeom prst="rect">
            <a:avLst/>
          </a:prstGeom>
        </p:spPr>
        <p:txBody>
          <a:bodyPr lIns="0" tIns="0" rIns="0" bIns="0" rtlCol="0" anchor="t">
            <a:spAutoFit/>
          </a:bodyPr>
          <a:lstStyle/>
          <a:p>
            <a:pPr algn="ctr">
              <a:lnSpc>
                <a:spcPts val="4009"/>
              </a:lnSpc>
              <a:spcBef>
                <a:spcPct val="0"/>
              </a:spcBef>
            </a:pPr>
            <a:r>
              <a:rPr lang="en-US" sz="2905">
                <a:solidFill>
                  <a:srgbClr val="92D050"/>
                </a:solidFill>
                <a:latin typeface="DM Sans Bold"/>
                <a:ea typeface="DM Sans Bold"/>
                <a:cs typeface="DM Sans Bold"/>
                <a:sym typeface="DM Sans Bold"/>
              </a:rPr>
              <a:t>01</a:t>
            </a:r>
          </a:p>
        </p:txBody>
      </p:sp>
      <p:sp>
        <p:nvSpPr>
          <p:cNvPr id="16" name="TextBox 16"/>
          <p:cNvSpPr txBox="1"/>
          <p:nvPr/>
        </p:nvSpPr>
        <p:spPr>
          <a:xfrm>
            <a:off x="1689111" y="3704529"/>
            <a:ext cx="638436" cy="469552"/>
          </a:xfrm>
          <a:prstGeom prst="rect">
            <a:avLst/>
          </a:prstGeom>
        </p:spPr>
        <p:txBody>
          <a:bodyPr lIns="0" tIns="0" rIns="0" bIns="0" rtlCol="0" anchor="t">
            <a:spAutoFit/>
          </a:bodyPr>
          <a:lstStyle/>
          <a:p>
            <a:pPr algn="ctr">
              <a:lnSpc>
                <a:spcPts val="4009"/>
              </a:lnSpc>
              <a:spcBef>
                <a:spcPct val="0"/>
              </a:spcBef>
            </a:pPr>
            <a:r>
              <a:rPr lang="en-US" sz="2905">
                <a:solidFill>
                  <a:srgbClr val="92D050"/>
                </a:solidFill>
                <a:latin typeface="DM Sans Bold"/>
                <a:ea typeface="DM Sans Bold"/>
                <a:cs typeface="DM Sans Bold"/>
                <a:sym typeface="DM Sans Bold"/>
              </a:rPr>
              <a:t>02</a:t>
            </a:r>
          </a:p>
        </p:txBody>
      </p:sp>
      <p:sp>
        <p:nvSpPr>
          <p:cNvPr id="17" name="TextBox 17"/>
          <p:cNvSpPr txBox="1"/>
          <p:nvPr/>
        </p:nvSpPr>
        <p:spPr>
          <a:xfrm>
            <a:off x="1689111" y="4468533"/>
            <a:ext cx="638436" cy="469552"/>
          </a:xfrm>
          <a:prstGeom prst="rect">
            <a:avLst/>
          </a:prstGeom>
        </p:spPr>
        <p:txBody>
          <a:bodyPr lIns="0" tIns="0" rIns="0" bIns="0" rtlCol="0" anchor="t">
            <a:spAutoFit/>
          </a:bodyPr>
          <a:lstStyle/>
          <a:p>
            <a:pPr algn="ctr">
              <a:lnSpc>
                <a:spcPts val="4009"/>
              </a:lnSpc>
              <a:spcBef>
                <a:spcPct val="0"/>
              </a:spcBef>
            </a:pPr>
            <a:r>
              <a:rPr lang="en-US" sz="2905">
                <a:solidFill>
                  <a:srgbClr val="92D050"/>
                </a:solidFill>
                <a:latin typeface="DM Sans Bold"/>
                <a:ea typeface="DM Sans Bold"/>
                <a:cs typeface="DM Sans Bold"/>
                <a:sym typeface="DM Sans Bold"/>
              </a:rPr>
              <a:t>03</a:t>
            </a:r>
          </a:p>
        </p:txBody>
      </p:sp>
      <p:sp>
        <p:nvSpPr>
          <p:cNvPr id="18" name="TextBox 18"/>
          <p:cNvSpPr txBox="1"/>
          <p:nvPr/>
        </p:nvSpPr>
        <p:spPr>
          <a:xfrm>
            <a:off x="1689111" y="5234145"/>
            <a:ext cx="638436" cy="469552"/>
          </a:xfrm>
          <a:prstGeom prst="rect">
            <a:avLst/>
          </a:prstGeom>
        </p:spPr>
        <p:txBody>
          <a:bodyPr lIns="0" tIns="0" rIns="0" bIns="0" rtlCol="0" anchor="t">
            <a:spAutoFit/>
          </a:bodyPr>
          <a:lstStyle/>
          <a:p>
            <a:pPr algn="ctr">
              <a:lnSpc>
                <a:spcPts val="4009"/>
              </a:lnSpc>
              <a:spcBef>
                <a:spcPct val="0"/>
              </a:spcBef>
            </a:pPr>
            <a:r>
              <a:rPr lang="en-US" sz="2905">
                <a:solidFill>
                  <a:srgbClr val="92D050"/>
                </a:solidFill>
                <a:latin typeface="DM Sans Bold"/>
                <a:ea typeface="DM Sans Bold"/>
                <a:cs typeface="DM Sans Bold"/>
                <a:sym typeface="DM Sans Bold"/>
              </a:rPr>
              <a:t>04</a:t>
            </a:r>
          </a:p>
        </p:txBody>
      </p:sp>
      <p:sp>
        <p:nvSpPr>
          <p:cNvPr id="19" name="TextBox 19"/>
          <p:cNvSpPr txBox="1"/>
          <p:nvPr/>
        </p:nvSpPr>
        <p:spPr>
          <a:xfrm>
            <a:off x="297412" y="1328995"/>
            <a:ext cx="7534563" cy="860107"/>
          </a:xfrm>
          <a:prstGeom prst="rect">
            <a:avLst/>
          </a:prstGeom>
        </p:spPr>
        <p:txBody>
          <a:bodyPr wrap="square" lIns="0" tIns="0" rIns="0" bIns="0" rtlCol="0" anchor="t">
            <a:spAutoFit/>
          </a:bodyPr>
          <a:lstStyle/>
          <a:p>
            <a:pPr>
              <a:lnSpc>
                <a:spcPts val="2314"/>
              </a:lnSpc>
              <a:spcBef>
                <a:spcPct val="0"/>
              </a:spcBef>
            </a:pPr>
            <a:r>
              <a:rPr lang="en-US" sz="1677" dirty="0">
                <a:latin typeface="DM Sans"/>
                <a:ea typeface="DM Sans"/>
                <a:cs typeface="DM Sans"/>
                <a:sym typeface="DM Sans"/>
              </a:rPr>
              <a:t>Se </a:t>
            </a:r>
            <a:r>
              <a:rPr lang="es-ES" sz="1677" dirty="0">
                <a:latin typeface="DM Sans"/>
                <a:ea typeface="DM Sans"/>
                <a:cs typeface="DM Sans"/>
                <a:sym typeface="DM Sans"/>
              </a:rPr>
              <a:t>han</a:t>
            </a:r>
            <a:r>
              <a:rPr lang="en-US" sz="1677" dirty="0">
                <a:latin typeface="DM Sans"/>
                <a:ea typeface="DM Sans"/>
                <a:cs typeface="DM Sans"/>
                <a:sym typeface="DM Sans"/>
              </a:rPr>
              <a:t> </a:t>
            </a:r>
            <a:r>
              <a:rPr lang="es-ES" sz="1677" dirty="0">
                <a:latin typeface="DM Sans"/>
                <a:ea typeface="DM Sans"/>
                <a:cs typeface="DM Sans"/>
                <a:sym typeface="DM Sans"/>
              </a:rPr>
              <a:t>testeado</a:t>
            </a:r>
            <a:r>
              <a:rPr lang="en-US" sz="1677" dirty="0">
                <a:latin typeface="DM Sans"/>
                <a:ea typeface="DM Sans"/>
                <a:cs typeface="DM Sans"/>
                <a:sym typeface="DM Sans"/>
              </a:rPr>
              <a:t> </a:t>
            </a:r>
            <a:r>
              <a:rPr lang="es-ES" sz="1677" dirty="0">
                <a:latin typeface="DM Sans"/>
                <a:ea typeface="DM Sans"/>
                <a:cs typeface="DM Sans"/>
                <a:sym typeface="DM Sans"/>
              </a:rPr>
              <a:t>modelos</a:t>
            </a:r>
            <a:r>
              <a:rPr lang="en-US" sz="1677" dirty="0">
                <a:latin typeface="DM Sans"/>
                <a:ea typeface="DM Sans"/>
                <a:cs typeface="DM Sans"/>
                <a:sym typeface="DM Sans"/>
              </a:rPr>
              <a:t> de </a:t>
            </a:r>
            <a:r>
              <a:rPr lang="en-US" sz="1677" dirty="0" err="1">
                <a:latin typeface="DM Sans"/>
                <a:ea typeface="DM Sans"/>
                <a:cs typeface="DM Sans"/>
                <a:sym typeface="DM Sans"/>
              </a:rPr>
              <a:t>AutoML</a:t>
            </a:r>
            <a:r>
              <a:rPr lang="en-US" sz="1677" dirty="0">
                <a:latin typeface="DM Sans"/>
                <a:ea typeface="DM Sans"/>
                <a:cs typeface="DM Sans"/>
                <a:sym typeface="DM Sans"/>
              </a:rPr>
              <a:t>, </a:t>
            </a:r>
            <a:r>
              <a:rPr lang="en-US" sz="1677" dirty="0" err="1">
                <a:latin typeface="DM Sans"/>
                <a:ea typeface="DM Sans"/>
                <a:cs typeface="DM Sans"/>
                <a:sym typeface="DM Sans"/>
              </a:rPr>
              <a:t>RandomForest</a:t>
            </a:r>
            <a:r>
              <a:rPr lang="en-US" sz="1677" dirty="0">
                <a:latin typeface="DM Sans"/>
                <a:ea typeface="DM Sans"/>
                <a:cs typeface="DM Sans"/>
                <a:sym typeface="DM Sans"/>
              </a:rPr>
              <a:t>, GBM y </a:t>
            </a:r>
            <a:r>
              <a:rPr lang="en-US" sz="1677" dirty="0" err="1">
                <a:latin typeface="DM Sans"/>
                <a:ea typeface="DM Sans"/>
                <a:cs typeface="DM Sans"/>
                <a:sym typeface="DM Sans"/>
              </a:rPr>
              <a:t>DeepLearning</a:t>
            </a:r>
            <a:r>
              <a:rPr lang="en-US" sz="1677" dirty="0">
                <a:latin typeface="DM Sans"/>
                <a:ea typeface="DM Sans"/>
                <a:cs typeface="DM Sans"/>
                <a:sym typeface="DM Sans"/>
              </a:rPr>
              <a:t>. </a:t>
            </a:r>
            <a:r>
              <a:rPr lang="es-ES" sz="1677" dirty="0">
                <a:latin typeface="DM Sans"/>
                <a:ea typeface="DM Sans"/>
                <a:cs typeface="DM Sans"/>
                <a:sym typeface="DM Sans"/>
              </a:rPr>
              <a:t>Siendo</a:t>
            </a:r>
            <a:r>
              <a:rPr lang="en-US" sz="1677" dirty="0">
                <a:latin typeface="DM Sans"/>
                <a:ea typeface="DM Sans"/>
                <a:cs typeface="DM Sans"/>
                <a:sym typeface="DM Sans"/>
              </a:rPr>
              <a:t> el primero el m</a:t>
            </a:r>
            <a:r>
              <a:rPr lang="es-ES" sz="1677" dirty="0" err="1">
                <a:latin typeface="DM Sans"/>
                <a:ea typeface="DM Sans"/>
                <a:cs typeface="DM Sans"/>
                <a:sym typeface="DM Sans"/>
              </a:rPr>
              <a:t>ás</a:t>
            </a:r>
            <a:r>
              <a:rPr lang="es-ES" sz="1677" dirty="0">
                <a:latin typeface="DM Sans"/>
                <a:ea typeface="DM Sans"/>
                <a:cs typeface="DM Sans"/>
                <a:sym typeface="DM Sans"/>
              </a:rPr>
              <a:t> efectivo, ya que utiliza los modelos que mejor se adaptan a nuestros datos incrementando su capacidad predictiva.</a:t>
            </a:r>
            <a:endParaRPr lang="en-US" sz="1677" dirty="0">
              <a:latin typeface="DM Sans"/>
              <a:ea typeface="DM Sans"/>
              <a:cs typeface="DM Sans"/>
              <a:sym typeface="DM Sans"/>
            </a:endParaRPr>
          </a:p>
        </p:txBody>
      </p:sp>
      <p:sp>
        <p:nvSpPr>
          <p:cNvPr id="20" name="Freeform 20"/>
          <p:cNvSpPr/>
          <p:nvPr/>
        </p:nvSpPr>
        <p:spPr>
          <a:xfrm>
            <a:off x="10085443" y="-1724623"/>
            <a:ext cx="3971009" cy="3971009"/>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2239927" y="4826256"/>
            <a:ext cx="3971009" cy="3971009"/>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2327547" y="2993274"/>
            <a:ext cx="5028479" cy="672043"/>
          </a:xfrm>
          <a:prstGeom prst="rect">
            <a:avLst/>
          </a:prstGeom>
        </p:spPr>
        <p:txBody>
          <a:bodyPr wrap="square" lIns="0" tIns="0" rIns="0" bIns="0" rtlCol="0" anchor="t">
            <a:spAutoFit/>
          </a:bodyPr>
          <a:lstStyle/>
          <a:p>
            <a:pPr>
              <a:lnSpc>
                <a:spcPts val="1762"/>
              </a:lnSpc>
              <a:spcBef>
                <a:spcPct val="0"/>
              </a:spcBef>
            </a:pPr>
            <a:r>
              <a:rPr lang="es-ES" sz="1277" dirty="0" err="1">
                <a:latin typeface="DM Sans"/>
                <a:ea typeface="DM Sans"/>
                <a:cs typeface="DM Sans"/>
                <a:sym typeface="DM Sans"/>
              </a:rPr>
              <a:t>AutoML</a:t>
            </a:r>
            <a:r>
              <a:rPr lang="es-ES" sz="1277" dirty="0">
                <a:latin typeface="DM Sans"/>
                <a:ea typeface="DM Sans"/>
                <a:cs typeface="DM Sans"/>
                <a:sym typeface="DM Sans"/>
              </a:rPr>
              <a:t> tiene un porcentaje de acierto (AUC) del de prácticamente el 94% y un AUCPR (para variables desbalanceadas) del 77% para la variable Status y un AUC del 80% para la variable </a:t>
            </a:r>
            <a:r>
              <a:rPr lang="es-ES" sz="1277" dirty="0" err="1">
                <a:latin typeface="DM Sans"/>
                <a:ea typeface="DM Sans"/>
                <a:cs typeface="DM Sans"/>
                <a:sym typeface="DM Sans"/>
              </a:rPr>
              <a:t>resigned</a:t>
            </a:r>
            <a:r>
              <a:rPr lang="es-ES" sz="1277" dirty="0">
                <a:latin typeface="DM Sans"/>
                <a:ea typeface="DM Sans"/>
                <a:cs typeface="DM Sans"/>
                <a:sym typeface="DM Sans"/>
              </a:rPr>
              <a:t>.</a:t>
            </a:r>
            <a:endParaRPr lang="en-US" sz="1277" dirty="0">
              <a:latin typeface="DM Sans"/>
              <a:ea typeface="DM Sans"/>
              <a:cs typeface="DM Sans"/>
              <a:sym typeface="DM Sans"/>
            </a:endParaRPr>
          </a:p>
        </p:txBody>
      </p:sp>
      <p:sp>
        <p:nvSpPr>
          <p:cNvPr id="23" name="TextBox 23"/>
          <p:cNvSpPr txBox="1"/>
          <p:nvPr/>
        </p:nvSpPr>
        <p:spPr>
          <a:xfrm>
            <a:off x="2327547" y="3815704"/>
            <a:ext cx="4906575" cy="441211"/>
          </a:xfrm>
          <a:prstGeom prst="rect">
            <a:avLst/>
          </a:prstGeom>
        </p:spPr>
        <p:txBody>
          <a:bodyPr wrap="square" lIns="0" tIns="0" rIns="0" bIns="0" rtlCol="0" anchor="t">
            <a:spAutoFit/>
          </a:bodyPr>
          <a:lstStyle/>
          <a:p>
            <a:pPr>
              <a:lnSpc>
                <a:spcPts val="1762"/>
              </a:lnSpc>
              <a:spcBef>
                <a:spcPct val="0"/>
              </a:spcBef>
            </a:pPr>
            <a:r>
              <a:rPr lang="es-ES" sz="1277" dirty="0">
                <a:latin typeface="DM Sans"/>
                <a:ea typeface="DM Sans"/>
                <a:cs typeface="DM Sans"/>
                <a:sym typeface="DM Sans"/>
              </a:rPr>
              <a:t>R</a:t>
            </a:r>
            <a:r>
              <a:rPr lang="en-US" sz="1277" dirty="0" err="1">
                <a:latin typeface="DM Sans"/>
                <a:ea typeface="DM Sans"/>
                <a:cs typeface="DM Sans"/>
                <a:sym typeface="DM Sans"/>
              </a:rPr>
              <a:t>andomForest</a:t>
            </a:r>
            <a:r>
              <a:rPr lang="en-US" sz="1277" dirty="0">
                <a:latin typeface="DM Sans"/>
                <a:ea typeface="DM Sans"/>
                <a:cs typeface="DM Sans"/>
                <a:sym typeface="DM Sans"/>
              </a:rPr>
              <a:t>, se </a:t>
            </a:r>
            <a:r>
              <a:rPr lang="es-ES" sz="1277" dirty="0">
                <a:latin typeface="DM Sans"/>
                <a:ea typeface="DM Sans"/>
                <a:cs typeface="DM Sans"/>
                <a:sym typeface="DM Sans"/>
              </a:rPr>
              <a:t>queda</a:t>
            </a:r>
            <a:r>
              <a:rPr lang="en-US" sz="1277" dirty="0">
                <a:latin typeface="DM Sans"/>
                <a:ea typeface="DM Sans"/>
                <a:cs typeface="DM Sans"/>
                <a:sym typeface="DM Sans"/>
              </a:rPr>
              <a:t> </a:t>
            </a:r>
            <a:r>
              <a:rPr lang="es-ES" sz="1277" dirty="0">
                <a:latin typeface="DM Sans"/>
                <a:ea typeface="DM Sans"/>
                <a:cs typeface="DM Sans"/>
                <a:sym typeface="DM Sans"/>
              </a:rPr>
              <a:t>en</a:t>
            </a:r>
            <a:r>
              <a:rPr lang="en-US" sz="1277" dirty="0">
                <a:latin typeface="DM Sans"/>
                <a:ea typeface="DM Sans"/>
                <a:cs typeface="DM Sans"/>
                <a:sym typeface="DM Sans"/>
              </a:rPr>
              <a:t> un AUC del 93% y un AUCPR del 72% para Status y un AUC del 79% para resigned</a:t>
            </a:r>
          </a:p>
        </p:txBody>
      </p:sp>
      <p:sp>
        <p:nvSpPr>
          <p:cNvPr id="24" name="TextBox 24"/>
          <p:cNvSpPr txBox="1"/>
          <p:nvPr/>
        </p:nvSpPr>
        <p:spPr>
          <a:xfrm>
            <a:off x="2267832" y="4521172"/>
            <a:ext cx="4230161" cy="672043"/>
          </a:xfrm>
          <a:prstGeom prst="rect">
            <a:avLst/>
          </a:prstGeom>
        </p:spPr>
        <p:txBody>
          <a:bodyPr lIns="0" tIns="0" rIns="0" bIns="0" rtlCol="0" anchor="t">
            <a:spAutoFit/>
          </a:bodyPr>
          <a:lstStyle/>
          <a:p>
            <a:pPr>
              <a:lnSpc>
                <a:spcPts val="1762"/>
              </a:lnSpc>
              <a:spcBef>
                <a:spcPct val="0"/>
              </a:spcBef>
            </a:pPr>
            <a:r>
              <a:rPr lang="en-US" sz="1277" dirty="0">
                <a:latin typeface="DM Sans"/>
                <a:ea typeface="DM Sans"/>
                <a:cs typeface="DM Sans"/>
                <a:sym typeface="DM Sans"/>
              </a:rPr>
              <a:t>GBM da </a:t>
            </a:r>
            <a:r>
              <a:rPr lang="es-ES" sz="1277" dirty="0">
                <a:latin typeface="DM Sans"/>
                <a:ea typeface="DM Sans"/>
                <a:cs typeface="DM Sans"/>
                <a:sym typeface="DM Sans"/>
              </a:rPr>
              <a:t>buen</a:t>
            </a:r>
            <a:r>
              <a:rPr lang="en-US" sz="1277" dirty="0">
                <a:latin typeface="DM Sans"/>
                <a:ea typeface="DM Sans"/>
                <a:cs typeface="DM Sans"/>
                <a:sym typeface="DM Sans"/>
              </a:rPr>
              <a:t> </a:t>
            </a:r>
            <a:r>
              <a:rPr lang="es-ES" sz="1277" dirty="0">
                <a:latin typeface="DM Sans"/>
                <a:ea typeface="DM Sans"/>
                <a:cs typeface="DM Sans"/>
                <a:sym typeface="DM Sans"/>
              </a:rPr>
              <a:t>rendimiento</a:t>
            </a:r>
            <a:r>
              <a:rPr lang="en-US" sz="1277" dirty="0">
                <a:latin typeface="DM Sans"/>
                <a:ea typeface="DM Sans"/>
                <a:cs typeface="DM Sans"/>
                <a:sym typeface="DM Sans"/>
              </a:rPr>
              <a:t>, </a:t>
            </a:r>
            <a:r>
              <a:rPr lang="es-ES" sz="1277" dirty="0">
                <a:latin typeface="DM Sans"/>
                <a:ea typeface="DM Sans"/>
                <a:cs typeface="DM Sans"/>
                <a:sym typeface="DM Sans"/>
              </a:rPr>
              <a:t>muy</a:t>
            </a:r>
            <a:r>
              <a:rPr lang="en-US" sz="1277" dirty="0">
                <a:latin typeface="DM Sans"/>
                <a:ea typeface="DM Sans"/>
                <a:cs typeface="DM Sans"/>
                <a:sym typeface="DM Sans"/>
              </a:rPr>
              <a:t> similar a AUTOML con un AUC de </a:t>
            </a:r>
            <a:r>
              <a:rPr lang="es-ES" sz="1277" dirty="0">
                <a:latin typeface="DM Sans"/>
                <a:ea typeface="DM Sans"/>
                <a:cs typeface="DM Sans"/>
                <a:sym typeface="DM Sans"/>
              </a:rPr>
              <a:t>casi</a:t>
            </a:r>
            <a:r>
              <a:rPr lang="en-US" sz="1277" dirty="0">
                <a:latin typeface="DM Sans"/>
                <a:ea typeface="DM Sans"/>
                <a:cs typeface="DM Sans"/>
                <a:sym typeface="DM Sans"/>
              </a:rPr>
              <a:t> el 94% y un AUCPR del 77% y AUC de </a:t>
            </a:r>
            <a:r>
              <a:rPr lang="es-ES" sz="1277" dirty="0">
                <a:latin typeface="DM Sans"/>
                <a:ea typeface="DM Sans"/>
                <a:cs typeface="DM Sans"/>
                <a:sym typeface="DM Sans"/>
              </a:rPr>
              <a:t>casi</a:t>
            </a:r>
            <a:r>
              <a:rPr lang="en-US" sz="1277" dirty="0">
                <a:latin typeface="DM Sans"/>
                <a:ea typeface="DM Sans"/>
                <a:cs typeface="DM Sans"/>
                <a:sym typeface="DM Sans"/>
              </a:rPr>
              <a:t> 80% para resigned.</a:t>
            </a:r>
          </a:p>
        </p:txBody>
      </p:sp>
      <p:sp>
        <p:nvSpPr>
          <p:cNvPr id="25" name="TextBox 25"/>
          <p:cNvSpPr txBox="1"/>
          <p:nvPr/>
        </p:nvSpPr>
        <p:spPr>
          <a:xfrm>
            <a:off x="2327547" y="5266492"/>
            <a:ext cx="4230161" cy="672043"/>
          </a:xfrm>
          <a:prstGeom prst="rect">
            <a:avLst/>
          </a:prstGeom>
        </p:spPr>
        <p:txBody>
          <a:bodyPr lIns="0" tIns="0" rIns="0" bIns="0" rtlCol="0" anchor="t">
            <a:spAutoFit/>
          </a:bodyPr>
          <a:lstStyle/>
          <a:p>
            <a:pPr>
              <a:lnSpc>
                <a:spcPts val="1762"/>
              </a:lnSpc>
              <a:spcBef>
                <a:spcPct val="0"/>
              </a:spcBef>
            </a:pPr>
            <a:r>
              <a:rPr lang="es-ES" sz="1277" dirty="0">
                <a:latin typeface="DM Sans"/>
                <a:ea typeface="DM Sans"/>
                <a:cs typeface="DM Sans"/>
                <a:sym typeface="DM Sans"/>
              </a:rPr>
              <a:t>Descartamos el modelo de </a:t>
            </a:r>
            <a:r>
              <a:rPr lang="es-ES" sz="1277" dirty="0" err="1">
                <a:latin typeface="DM Sans"/>
                <a:ea typeface="DM Sans"/>
                <a:cs typeface="DM Sans"/>
                <a:sym typeface="DM Sans"/>
              </a:rPr>
              <a:t>DeepLearning</a:t>
            </a:r>
            <a:r>
              <a:rPr lang="es-ES" sz="1277" dirty="0">
                <a:latin typeface="DM Sans"/>
                <a:ea typeface="DM Sans"/>
                <a:cs typeface="DM Sans"/>
                <a:sym typeface="DM Sans"/>
              </a:rPr>
              <a:t> por los malos resultados obtenidos, en parte, por dar una importancia </a:t>
            </a:r>
            <a:r>
              <a:rPr lang="en-US" sz="1277" dirty="0">
                <a:latin typeface="DM Sans"/>
                <a:ea typeface="DM Sans"/>
                <a:cs typeface="DM Sans"/>
                <a:sym typeface="DM Sans"/>
              </a:rPr>
              <a:t> </a:t>
            </a:r>
            <a:r>
              <a:rPr lang="es-ES" sz="1277" dirty="0">
                <a:latin typeface="DM Sans"/>
                <a:ea typeface="DM Sans"/>
                <a:cs typeface="DM Sans"/>
                <a:sym typeface="DM Sans"/>
              </a:rPr>
              <a:t>muy</a:t>
            </a:r>
            <a:r>
              <a:rPr lang="en-US" sz="1277" dirty="0">
                <a:latin typeface="DM Sans"/>
                <a:ea typeface="DM Sans"/>
                <a:cs typeface="DM Sans"/>
                <a:sym typeface="DM Sans"/>
              </a:rPr>
              <a:t> lineal a </a:t>
            </a:r>
            <a:r>
              <a:rPr lang="es-ES" sz="1277" dirty="0">
                <a:latin typeface="DM Sans"/>
                <a:ea typeface="DM Sans"/>
                <a:cs typeface="DM Sans"/>
                <a:sym typeface="DM Sans"/>
              </a:rPr>
              <a:t>diversas</a:t>
            </a:r>
            <a:r>
              <a:rPr lang="en-US" sz="1277" dirty="0">
                <a:latin typeface="DM Sans"/>
                <a:ea typeface="DM Sans"/>
                <a:cs typeface="DM Sans"/>
                <a:sym typeface="DM Sans"/>
              </a:rPr>
              <a:t> variables.</a:t>
            </a:r>
            <a:r>
              <a:rPr lang="es-ES" sz="1277" dirty="0">
                <a:latin typeface="DM Sans"/>
                <a:ea typeface="DM Sans"/>
                <a:cs typeface="DM Sans"/>
                <a:sym typeface="DM Sans"/>
              </a:rPr>
              <a:t> </a:t>
            </a:r>
            <a:endParaRPr lang="en-US" sz="1277" dirty="0">
              <a:latin typeface="DM Sans"/>
              <a:ea typeface="DM Sans"/>
              <a:cs typeface="DM Sans"/>
              <a:sym typeface="DM Sans"/>
            </a:endParaRPr>
          </a:p>
        </p:txBody>
      </p:sp>
      <p:sp>
        <p:nvSpPr>
          <p:cNvPr id="26" name="AutoShape 26"/>
          <p:cNvSpPr/>
          <p:nvPr/>
        </p:nvSpPr>
        <p:spPr>
          <a:xfrm flipH="1" flipV="1">
            <a:off x="1791970" y="3451667"/>
            <a:ext cx="390747" cy="0"/>
          </a:xfrm>
          <a:prstGeom prst="line">
            <a:avLst/>
          </a:prstGeom>
          <a:ln w="47625" cap="flat">
            <a:solidFill>
              <a:srgbClr val="92D050"/>
            </a:solidFill>
            <a:prstDash val="solid"/>
            <a:headEnd type="none" w="sm" len="sm"/>
            <a:tailEnd type="none" w="sm" len="sm"/>
          </a:ln>
        </p:spPr>
      </p:sp>
      <p:sp>
        <p:nvSpPr>
          <p:cNvPr id="27" name="AutoShape 27"/>
          <p:cNvSpPr/>
          <p:nvPr/>
        </p:nvSpPr>
        <p:spPr>
          <a:xfrm flipH="1" flipV="1">
            <a:off x="1806484" y="4228163"/>
            <a:ext cx="390747" cy="0"/>
          </a:xfrm>
          <a:prstGeom prst="line">
            <a:avLst/>
          </a:prstGeom>
          <a:ln w="47625" cap="flat">
            <a:solidFill>
              <a:srgbClr val="92D050"/>
            </a:solidFill>
            <a:prstDash val="solid"/>
            <a:headEnd type="none" w="sm" len="sm"/>
            <a:tailEnd type="none" w="sm" len="sm"/>
          </a:ln>
        </p:spPr>
      </p:sp>
      <p:sp>
        <p:nvSpPr>
          <p:cNvPr id="28" name="AutoShape 28"/>
          <p:cNvSpPr/>
          <p:nvPr/>
        </p:nvSpPr>
        <p:spPr>
          <a:xfrm flipH="1" flipV="1">
            <a:off x="1806484" y="4949499"/>
            <a:ext cx="390747" cy="0"/>
          </a:xfrm>
          <a:prstGeom prst="line">
            <a:avLst/>
          </a:prstGeom>
          <a:ln w="47625" cap="flat">
            <a:solidFill>
              <a:srgbClr val="92D050"/>
            </a:solidFill>
            <a:prstDash val="solid"/>
            <a:headEnd type="none" w="sm" len="sm"/>
            <a:tailEnd type="none" w="sm" len="sm"/>
          </a:ln>
        </p:spPr>
      </p:sp>
      <p:sp>
        <p:nvSpPr>
          <p:cNvPr id="29" name="Freeform 44">
            <a:extLst>
              <a:ext uri="{FF2B5EF4-FFF2-40B4-BE49-F238E27FC236}">
                <a16:creationId xmlns:a16="http://schemas.microsoft.com/office/drawing/2014/main" id="{B6DA068E-1589-49E0-885E-98F29905A244}"/>
              </a:ext>
            </a:extLst>
          </p:cNvPr>
          <p:cNvSpPr/>
          <p:nvPr/>
        </p:nvSpPr>
        <p:spPr>
          <a:xfrm>
            <a:off x="8873341" y="3045877"/>
            <a:ext cx="882477" cy="905526"/>
          </a:xfrm>
          <a:custGeom>
            <a:avLst/>
            <a:gdLst/>
            <a:ahLst/>
            <a:cxnLst/>
            <a:rect l="l" t="t" r="r" b="b"/>
            <a:pathLst>
              <a:path w="882477" h="905526">
                <a:moveTo>
                  <a:pt x="0" y="0"/>
                </a:moveTo>
                <a:lnTo>
                  <a:pt x="882477" y="0"/>
                </a:lnTo>
                <a:lnTo>
                  <a:pt x="882477" y="905526"/>
                </a:lnTo>
                <a:lnTo>
                  <a:pt x="0" y="905526"/>
                </a:lnTo>
                <a:lnTo>
                  <a:pt x="0" y="0"/>
                </a:lnTo>
                <a:close/>
              </a:path>
            </a:pathLst>
          </a:custGeom>
          <a:blipFill>
            <a:blip r:embed="rId6">
              <a:extLst>
                <a:ext uri="{96DAC541-7B7A-43D3-8B79-37D633B846F1}">
                  <asvg:svgBlip xmlns:asvg="http://schemas.microsoft.com/office/drawing/2016/SVG/main" r:embed="rId7"/>
                </a:ext>
              </a:extLst>
            </a:blip>
            <a:stretch>
              <a:fillRect/>
            </a:stretch>
          </a:blipFill>
          <a:ln>
            <a:solidFill>
              <a:schemeClr val="tx2"/>
            </a:solidFill>
          </a:ln>
        </p:spPr>
      </p:sp>
      <p:sp>
        <p:nvSpPr>
          <p:cNvPr id="30" name="Freeform 42">
            <a:extLst>
              <a:ext uri="{FF2B5EF4-FFF2-40B4-BE49-F238E27FC236}">
                <a16:creationId xmlns:a16="http://schemas.microsoft.com/office/drawing/2014/main" id="{21567AC7-D402-4622-BA79-7F7F0AC01EC9}"/>
              </a:ext>
            </a:extLst>
          </p:cNvPr>
          <p:cNvSpPr/>
          <p:nvPr/>
        </p:nvSpPr>
        <p:spPr>
          <a:xfrm>
            <a:off x="8843825" y="1850693"/>
            <a:ext cx="750693" cy="878470"/>
          </a:xfrm>
          <a:custGeom>
            <a:avLst/>
            <a:gdLst/>
            <a:ahLst/>
            <a:cxnLst/>
            <a:rect l="l" t="t" r="r" b="b"/>
            <a:pathLst>
              <a:path w="750693" h="878470">
                <a:moveTo>
                  <a:pt x="0" y="0"/>
                </a:moveTo>
                <a:lnTo>
                  <a:pt x="750693" y="0"/>
                </a:lnTo>
                <a:lnTo>
                  <a:pt x="750693" y="878470"/>
                </a:lnTo>
                <a:lnTo>
                  <a:pt x="0" y="8784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24">
            <a:extLst>
              <a:ext uri="{FF2B5EF4-FFF2-40B4-BE49-F238E27FC236}">
                <a16:creationId xmlns:a16="http://schemas.microsoft.com/office/drawing/2014/main" id="{A274DFA2-A1B3-4E00-BD23-2C73376EF2FB}"/>
              </a:ext>
            </a:extLst>
          </p:cNvPr>
          <p:cNvSpPr/>
          <p:nvPr/>
        </p:nvSpPr>
        <p:spPr>
          <a:xfrm>
            <a:off x="8902745" y="4228163"/>
            <a:ext cx="749829" cy="730742"/>
          </a:xfrm>
          <a:custGeom>
            <a:avLst/>
            <a:gdLst/>
            <a:ahLst/>
            <a:cxnLst/>
            <a:rect l="l" t="t" r="r" b="b"/>
            <a:pathLst>
              <a:path w="749829" h="730742">
                <a:moveTo>
                  <a:pt x="0" y="0"/>
                </a:moveTo>
                <a:lnTo>
                  <a:pt x="749829" y="0"/>
                </a:lnTo>
                <a:lnTo>
                  <a:pt x="749829" y="730743"/>
                </a:lnTo>
                <a:lnTo>
                  <a:pt x="0" y="7307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Rectangle 31">
            <a:extLst>
              <a:ext uri="{FF2B5EF4-FFF2-40B4-BE49-F238E27FC236}">
                <a16:creationId xmlns:a16="http://schemas.microsoft.com/office/drawing/2014/main" id="{B5ED9B6B-8FAC-45B9-90EB-2E9179DCDF38}"/>
              </a:ext>
            </a:extLst>
          </p:cNvPr>
          <p:cNvSpPr/>
          <p:nvPr/>
        </p:nvSpPr>
        <p:spPr>
          <a:xfrm>
            <a:off x="297412" y="327258"/>
            <a:ext cx="7009676" cy="523220"/>
          </a:xfrm>
          <a:prstGeom prst="rect">
            <a:avLst/>
          </a:prstGeom>
        </p:spPr>
        <p:txBody>
          <a:bodyPr wrap="none">
            <a:spAutoFit/>
          </a:bodyPr>
          <a:lstStyle/>
          <a:p>
            <a:pPr lvl="0">
              <a:defRPr/>
            </a:pPr>
            <a:r>
              <a:rPr lang="es-ES" sz="2800" b="1" dirty="0">
                <a:solidFill>
                  <a:srgbClr val="92D050"/>
                </a:solidFill>
                <a:latin typeface="Segoe UI" panose="020B0502040204020203" pitchFamily="34" charset="0"/>
                <a:cs typeface="Segoe UI" panose="020B0502040204020203" pitchFamily="34" charset="0"/>
              </a:rPr>
              <a:t>Modelos de Machine </a:t>
            </a:r>
            <a:r>
              <a:rPr lang="es-ES" sz="2800" b="1" dirty="0" err="1">
                <a:solidFill>
                  <a:srgbClr val="92D050"/>
                </a:solidFill>
                <a:latin typeface="Segoe UI" panose="020B0502040204020203" pitchFamily="34" charset="0"/>
                <a:cs typeface="Segoe UI" panose="020B0502040204020203" pitchFamily="34" charset="0"/>
              </a:rPr>
              <a:t>Learning</a:t>
            </a:r>
            <a:r>
              <a:rPr lang="es-ES" sz="2800" b="1" dirty="0">
                <a:solidFill>
                  <a:srgbClr val="92D050"/>
                </a:solidFill>
                <a:latin typeface="Segoe UI" panose="020B0502040204020203" pitchFamily="34" charset="0"/>
                <a:cs typeface="Segoe UI" panose="020B0502040204020203" pitchFamily="34" charset="0"/>
              </a:rPr>
              <a:t> utilizados</a:t>
            </a:r>
            <a:endParaRPr lang="en-US" sz="2800" b="1" dirty="0">
              <a:solidFill>
                <a:srgbClr val="92D050"/>
              </a:solidFill>
              <a:latin typeface="Segoe UI" panose="020B0502040204020203" pitchFamily="34" charset="0"/>
              <a:cs typeface="Segoe UI" panose="020B0502040204020203" pitchFamily="34" charset="0"/>
            </a:endParaRPr>
          </a:p>
        </p:txBody>
      </p:sp>
      <p:sp>
        <p:nvSpPr>
          <p:cNvPr id="33" name="AutoShape 28">
            <a:extLst>
              <a:ext uri="{FF2B5EF4-FFF2-40B4-BE49-F238E27FC236}">
                <a16:creationId xmlns:a16="http://schemas.microsoft.com/office/drawing/2014/main" id="{1581B92C-AD7C-4D86-BEE3-BBDAAD4527A9}"/>
              </a:ext>
            </a:extLst>
          </p:cNvPr>
          <p:cNvSpPr/>
          <p:nvPr/>
        </p:nvSpPr>
        <p:spPr>
          <a:xfrm flipH="1" flipV="1">
            <a:off x="1791970" y="5711082"/>
            <a:ext cx="390747" cy="0"/>
          </a:xfrm>
          <a:prstGeom prst="line">
            <a:avLst/>
          </a:prstGeom>
          <a:ln w="47625" cap="flat">
            <a:solidFill>
              <a:srgbClr val="92D05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1831</TotalTime>
  <Words>2275</Words>
  <Application>Microsoft Office PowerPoint</Application>
  <PresentationFormat>Widescreen</PresentationFormat>
  <Paragraphs>168</Paragraphs>
  <Slides>24</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Arial</vt:lpstr>
      <vt:lpstr>Calibri</vt:lpstr>
      <vt:lpstr>Calibri Light</vt:lpstr>
      <vt:lpstr>Century Gothic</vt:lpstr>
      <vt:lpstr>DM Sans</vt:lpstr>
      <vt:lpstr>DM Sans Bold</vt:lpstr>
      <vt:lpstr>Now Bold</vt:lpstr>
      <vt:lpstr>Poppins</vt:lpstr>
      <vt:lpstr>Poppins Bold</vt:lpstr>
      <vt:lpstr>Segoe UI</vt:lpstr>
      <vt:lpstr>Wingdings</vt:lpstr>
      <vt:lpstr>Office Theme</vt:lpstr>
      <vt:lpstr>1_Office Theme</vt:lpstr>
      <vt:lpstr>Resultados Análisis Datasets Desistimiento en la Empresa.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Ruben Fernandez</dc:creator>
  <cp:lastModifiedBy>Ruben Fernandez</cp:lastModifiedBy>
  <cp:revision>201</cp:revision>
  <dcterms:created xsi:type="dcterms:W3CDTF">2018-03-26T02:53:55Z</dcterms:created>
  <dcterms:modified xsi:type="dcterms:W3CDTF">2024-10-26T19:00:10Z</dcterms:modified>
</cp:coreProperties>
</file>